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90"/>
  </p:notesMasterIdLst>
  <p:sldIdLst>
    <p:sldId id="256" r:id="rId2"/>
    <p:sldId id="369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498" r:id="rId11"/>
    <p:sldId id="377" r:id="rId12"/>
    <p:sldId id="378" r:id="rId13"/>
    <p:sldId id="379" r:id="rId14"/>
    <p:sldId id="380" r:id="rId15"/>
    <p:sldId id="381" r:id="rId16"/>
    <p:sldId id="499" r:id="rId17"/>
    <p:sldId id="382" r:id="rId18"/>
    <p:sldId id="383" r:id="rId19"/>
    <p:sldId id="500" r:id="rId20"/>
    <p:sldId id="384" r:id="rId21"/>
    <p:sldId id="385" r:id="rId22"/>
    <p:sldId id="386" r:id="rId23"/>
    <p:sldId id="387" r:id="rId24"/>
    <p:sldId id="388" r:id="rId25"/>
    <p:sldId id="389" r:id="rId26"/>
    <p:sldId id="501" r:id="rId27"/>
    <p:sldId id="390" r:id="rId28"/>
    <p:sldId id="391" r:id="rId29"/>
    <p:sldId id="392" r:id="rId30"/>
    <p:sldId id="393" r:id="rId31"/>
    <p:sldId id="394" r:id="rId32"/>
    <p:sldId id="395" r:id="rId33"/>
    <p:sldId id="396" r:id="rId34"/>
    <p:sldId id="397" r:id="rId35"/>
    <p:sldId id="398" r:id="rId36"/>
    <p:sldId id="399" r:id="rId37"/>
    <p:sldId id="400" r:id="rId38"/>
    <p:sldId id="401" r:id="rId39"/>
    <p:sldId id="402" r:id="rId40"/>
    <p:sldId id="502" r:id="rId41"/>
    <p:sldId id="403" r:id="rId42"/>
    <p:sldId id="404" r:id="rId43"/>
    <p:sldId id="405" r:id="rId44"/>
    <p:sldId id="406" r:id="rId45"/>
    <p:sldId id="407" r:id="rId46"/>
    <p:sldId id="408" r:id="rId47"/>
    <p:sldId id="409" r:id="rId48"/>
    <p:sldId id="503" r:id="rId49"/>
    <p:sldId id="410" r:id="rId50"/>
    <p:sldId id="411" r:id="rId51"/>
    <p:sldId id="412" r:id="rId52"/>
    <p:sldId id="413" r:id="rId53"/>
    <p:sldId id="414" r:id="rId54"/>
    <p:sldId id="415" r:id="rId55"/>
    <p:sldId id="416" r:id="rId56"/>
    <p:sldId id="417" r:id="rId57"/>
    <p:sldId id="418" r:id="rId58"/>
    <p:sldId id="419" r:id="rId59"/>
    <p:sldId id="504" r:id="rId60"/>
    <p:sldId id="420" r:id="rId61"/>
    <p:sldId id="421" r:id="rId62"/>
    <p:sldId id="422" r:id="rId63"/>
    <p:sldId id="423" r:id="rId64"/>
    <p:sldId id="424" r:id="rId65"/>
    <p:sldId id="425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5" r:id="rId93"/>
    <p:sldId id="343" r:id="rId94"/>
    <p:sldId id="344" r:id="rId95"/>
    <p:sldId id="346" r:id="rId96"/>
    <p:sldId id="353" r:id="rId97"/>
    <p:sldId id="347" r:id="rId98"/>
    <p:sldId id="348" r:id="rId99"/>
    <p:sldId id="349" r:id="rId100"/>
    <p:sldId id="350" r:id="rId101"/>
    <p:sldId id="351" r:id="rId102"/>
    <p:sldId id="352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426" r:id="rId118"/>
    <p:sldId id="427" r:id="rId119"/>
    <p:sldId id="428" r:id="rId120"/>
    <p:sldId id="429" r:id="rId121"/>
    <p:sldId id="430" r:id="rId122"/>
    <p:sldId id="431" r:id="rId123"/>
    <p:sldId id="432" r:id="rId124"/>
    <p:sldId id="433" r:id="rId125"/>
    <p:sldId id="434" r:id="rId126"/>
    <p:sldId id="436" r:id="rId127"/>
    <p:sldId id="437" r:id="rId128"/>
    <p:sldId id="438" r:id="rId129"/>
    <p:sldId id="439" r:id="rId130"/>
    <p:sldId id="440" r:id="rId131"/>
    <p:sldId id="441" r:id="rId132"/>
    <p:sldId id="442" r:id="rId133"/>
    <p:sldId id="443" r:id="rId134"/>
    <p:sldId id="444" r:id="rId135"/>
    <p:sldId id="445" r:id="rId136"/>
    <p:sldId id="446" r:id="rId137"/>
    <p:sldId id="447" r:id="rId138"/>
    <p:sldId id="448" r:id="rId139"/>
    <p:sldId id="449" r:id="rId140"/>
    <p:sldId id="450" r:id="rId141"/>
    <p:sldId id="451" r:id="rId142"/>
    <p:sldId id="452" r:id="rId143"/>
    <p:sldId id="453" r:id="rId144"/>
    <p:sldId id="454" r:id="rId145"/>
    <p:sldId id="507" r:id="rId146"/>
    <p:sldId id="455" r:id="rId147"/>
    <p:sldId id="456" r:id="rId148"/>
    <p:sldId id="457" r:id="rId149"/>
    <p:sldId id="458" r:id="rId150"/>
    <p:sldId id="496" r:id="rId151"/>
    <p:sldId id="459" r:id="rId152"/>
    <p:sldId id="460" r:id="rId153"/>
    <p:sldId id="461" r:id="rId154"/>
    <p:sldId id="462" r:id="rId155"/>
    <p:sldId id="463" r:id="rId156"/>
    <p:sldId id="464" r:id="rId157"/>
    <p:sldId id="465" r:id="rId158"/>
    <p:sldId id="466" r:id="rId159"/>
    <p:sldId id="467" r:id="rId160"/>
    <p:sldId id="468" r:id="rId161"/>
    <p:sldId id="469" r:id="rId162"/>
    <p:sldId id="470" r:id="rId163"/>
    <p:sldId id="471" r:id="rId164"/>
    <p:sldId id="472" r:id="rId165"/>
    <p:sldId id="473" r:id="rId166"/>
    <p:sldId id="474" r:id="rId167"/>
    <p:sldId id="475" r:id="rId168"/>
    <p:sldId id="476" r:id="rId169"/>
    <p:sldId id="477" r:id="rId170"/>
    <p:sldId id="478" r:id="rId171"/>
    <p:sldId id="497" r:id="rId172"/>
    <p:sldId id="479" r:id="rId173"/>
    <p:sldId id="480" r:id="rId174"/>
    <p:sldId id="481" r:id="rId175"/>
    <p:sldId id="482" r:id="rId176"/>
    <p:sldId id="505" r:id="rId177"/>
    <p:sldId id="483" r:id="rId178"/>
    <p:sldId id="506" r:id="rId179"/>
    <p:sldId id="484" r:id="rId180"/>
    <p:sldId id="485" r:id="rId181"/>
    <p:sldId id="486" r:id="rId182"/>
    <p:sldId id="487" r:id="rId183"/>
    <p:sldId id="488" r:id="rId184"/>
    <p:sldId id="489" r:id="rId185"/>
    <p:sldId id="490" r:id="rId186"/>
    <p:sldId id="491" r:id="rId187"/>
    <p:sldId id="492" r:id="rId188"/>
    <p:sldId id="493" r:id="rId189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FF00"/>
    <a:srgbClr val="800000"/>
    <a:srgbClr val="00FFFF"/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7" autoAdjust="0"/>
  </p:normalViewPr>
  <p:slideViewPr>
    <p:cSldViewPr>
      <p:cViewPr varScale="1">
        <p:scale>
          <a:sx n="81" d="100"/>
          <a:sy n="81" d="100"/>
        </p:scale>
        <p:origin x="-1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5" Type="http://schemas.openxmlformats.org/officeDocument/2006/relationships/slide" Target="slides/slide174.xml"/><Relationship Id="rId170" Type="http://schemas.openxmlformats.org/officeDocument/2006/relationships/slide" Target="slides/slide169.xml"/><Relationship Id="rId191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93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0" Type="http://schemas.openxmlformats.org/officeDocument/2006/relationships/notesMaster" Target="notesMasters/notes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0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0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برای ویرایش سبک متن اسلاید اصلی، کلیک نمایید</a:t>
            </a:r>
            <a:endParaRPr lang="en-US" smtClean="0"/>
          </a:p>
          <a:p>
            <a:pPr lvl="1"/>
            <a:r>
              <a:rPr lang="ar-SA" smtClean="0"/>
              <a:t>سطح دوم</a:t>
            </a:r>
            <a:endParaRPr lang="en-US" smtClean="0"/>
          </a:p>
          <a:p>
            <a:pPr lvl="2"/>
            <a:r>
              <a:rPr lang="ar-SA" smtClean="0"/>
              <a:t>سطح سوم</a:t>
            </a:r>
            <a:endParaRPr lang="en-US" smtClean="0"/>
          </a:p>
          <a:p>
            <a:pPr lvl="3"/>
            <a:r>
              <a:rPr lang="ar-SA" smtClean="0"/>
              <a:t>سطح چهارم</a:t>
            </a:r>
            <a:endParaRPr lang="en-US" smtClean="0"/>
          </a:p>
          <a:p>
            <a:pPr lvl="4"/>
            <a:r>
              <a:rPr lang="ar-SA" smtClean="0"/>
              <a:t>سطح پنجم</a:t>
            </a:r>
            <a:endParaRPr lang="en-US" smtClean="0"/>
          </a:p>
        </p:txBody>
      </p:sp>
      <p:sp>
        <p:nvSpPr>
          <p:cNvPr id="220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0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fld id="{9075F11A-ECDF-4D28-8941-C028BC9E081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43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48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3248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48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48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48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48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248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248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49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/>
              <a:t>برای ویرایش سبک عنوان اسلاید اصلی، کلیک نمایید</a:t>
            </a:r>
          </a:p>
        </p:txBody>
      </p:sp>
      <p:sp>
        <p:nvSpPr>
          <p:cNvPr id="53249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ar-SA"/>
              <a:t>برای ویرایش سبک زیرعنوان اسلاید اصلی، کلیک نمایید</a:t>
            </a:r>
          </a:p>
        </p:txBody>
      </p:sp>
      <p:sp>
        <p:nvSpPr>
          <p:cNvPr id="53249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3249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3249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DFE3B97-E15A-4225-B309-3F5525A90FF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275BC-8A36-4456-8682-3D945E3A0E4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4C64A-1A25-42D0-9090-AA0B5853EC7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479CD-11EA-44E8-9D24-863A8683926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055FE-3614-4FA0-B911-FCECAE7716C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19101-E2C9-4E37-9AEF-08BD3D59D8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86ADD-CDE8-4224-B45B-4243BBEA211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2FD45-37C3-4CD5-AD13-5942399F128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0C87E-37A3-4FFA-A277-26F62AB82DF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F23AB-78E1-4C37-81A9-0584A261553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FE3C7-481A-424C-ADA2-6ACB63DE912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145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3145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46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46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46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46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146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146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146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برای ویرایش سبک عنوان اسلاید اصلی، کلیک نمایید</a:t>
            </a:r>
          </a:p>
        </p:txBody>
      </p:sp>
      <p:sp>
        <p:nvSpPr>
          <p:cNvPr id="53146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برای ویرایش سبک متن اسلاید اصلی، کلیک نمایید</a:t>
            </a:r>
          </a:p>
          <a:p>
            <a:pPr lvl="1"/>
            <a:r>
              <a:rPr lang="ar-SA" smtClean="0"/>
              <a:t>سطح دوم</a:t>
            </a:r>
          </a:p>
          <a:p>
            <a:pPr lvl="2"/>
            <a:r>
              <a:rPr lang="ar-SA" smtClean="0"/>
              <a:t>سطح سوم</a:t>
            </a:r>
          </a:p>
          <a:p>
            <a:pPr lvl="3"/>
            <a:r>
              <a:rPr lang="ar-SA" smtClean="0"/>
              <a:t>سطح چهارم</a:t>
            </a:r>
          </a:p>
          <a:p>
            <a:pPr lvl="4"/>
            <a:r>
              <a:rPr lang="ar-SA" smtClean="0"/>
              <a:t>سطح پنجم</a:t>
            </a:r>
          </a:p>
        </p:txBody>
      </p:sp>
      <p:sp>
        <p:nvSpPr>
          <p:cNvPr id="53146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3146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3147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CD16F37D-981A-47BF-A13B-577359CBE2BF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advTm="10000">
    <p:wedge/>
  </p:transition>
  <p:timing>
    <p:tnLst>
      <p:par>
        <p:cTn id="1" dur="indefinite" restart="never" nodeType="tmRoot"/>
      </p:par>
    </p:tnLst>
  </p:timing>
  <p:hf hdr="0" dt="0"/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508D-DF32-43B9-B369-940CBEA0DAD1}" type="slidenum">
              <a:rPr lang="ar-SA"/>
              <a:pPr/>
              <a:t>1</a:t>
            </a:fld>
            <a:endParaRPr lang="en-US"/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شناسنامه درس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2068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نام درس :</a:t>
            </a:r>
            <a:r>
              <a:rPr lang="fa-IR" b="1" dirty="0"/>
              <a:t> اختلالات یادگیری </a:t>
            </a:r>
          </a:p>
          <a:p>
            <a:r>
              <a:rPr lang="fa-IR" b="1" dirty="0">
                <a:solidFill>
                  <a:srgbClr val="6699FF"/>
                </a:solidFill>
              </a:rPr>
              <a:t>رشته :</a:t>
            </a:r>
            <a:r>
              <a:rPr lang="fa-IR" b="1" dirty="0"/>
              <a:t> روان شناسی </a:t>
            </a:r>
          </a:p>
          <a:p>
            <a:r>
              <a:rPr lang="fa-IR" b="1" dirty="0">
                <a:solidFill>
                  <a:srgbClr val="6699FF"/>
                </a:solidFill>
              </a:rPr>
              <a:t>تعداد واحد :</a:t>
            </a:r>
            <a:r>
              <a:rPr lang="fa-IR" b="1" dirty="0"/>
              <a:t> 2 واحد </a:t>
            </a:r>
          </a:p>
          <a:p>
            <a:r>
              <a:rPr lang="fa-IR" b="1" dirty="0">
                <a:solidFill>
                  <a:srgbClr val="6699FF"/>
                </a:solidFill>
              </a:rPr>
              <a:t>نام منبع :</a:t>
            </a:r>
            <a:r>
              <a:rPr lang="fa-IR" b="1" dirty="0"/>
              <a:t> اختلالات یادگیری 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68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6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6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6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6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6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6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6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6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6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6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6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6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2" grpId="0"/>
      <p:bldP spid="20685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9F23-FDD1-49C6-A1A1-4F31B926CDD9}" type="slidenum">
              <a:rPr lang="ar-SA"/>
              <a:pPr/>
              <a:t>10</a:t>
            </a:fld>
            <a:endParaRPr lang="en-US"/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ضعف در اعتماد به نفس و مشکلات رفتاری. </a:t>
            </a:r>
          </a:p>
          <a:p>
            <a:r>
              <a:rPr lang="fa-IR" b="1"/>
              <a:t>بی قراری در برابر ناکامیها ، نا تواناییهای شناختی ، مشکلات ادراکی و ادراکی _ حرکتی. </a:t>
            </a:r>
            <a:endParaRPr lang="en-US" b="1"/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79" grpId="0" build="p"/>
      <p:bldP spid="536579" grpId="1" build="allAtOnce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5AB6-5E17-40F8-A590-1CF076565DFE}" type="slidenum">
              <a:rPr lang="ar-SA"/>
              <a:pPr/>
              <a:t>100</a:t>
            </a:fld>
            <a:endParaRPr lang="en-US"/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ب: اصلاح روشهای آموزشی :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تحقیقات نشان داده است ، یکی از عوامل موثر در ضعف تحصیلی دانش آموزان مربوط به ناتوانی معلم در استفاده از روشهای مناسب برای تدریس می باشد . این حالت در مواردی که دانش آموز نتوانسته با معلم خود ارتباط عاطفی برقرار کند ، بیشتر دیده می شود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 build="allAtOnce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46D6-9AE6-4E49-9626-43CFA21B5471}" type="slidenum">
              <a:rPr lang="ar-SA"/>
              <a:pPr/>
              <a:t>101</a:t>
            </a:fld>
            <a:endParaRPr lang="en-US"/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sz="2800" b="1">
                <a:solidFill>
                  <a:srgbClr val="6699FF"/>
                </a:solidFill>
              </a:rPr>
              <a:t>روشهای موثر آموزشی </a:t>
            </a:r>
          </a:p>
          <a:p>
            <a:pPr>
              <a:buFont typeface="Wingdings" pitchFamily="2" charset="2"/>
              <a:buNone/>
            </a:pPr>
            <a:r>
              <a:rPr lang="fa-IR" sz="2800" b="1">
                <a:solidFill>
                  <a:srgbClr val="6699FF"/>
                </a:solidFill>
              </a:rPr>
              <a:t>1. دقت در روش حل مسئله :</a:t>
            </a:r>
            <a:r>
              <a:rPr lang="fa-IR" sz="2800" b="1"/>
              <a:t> روش حل مسئله از جمله روشهایی است که برای همه دانش آموزان با ویژگیهای متنوع کاربرد دارد </a:t>
            </a:r>
          </a:p>
          <a:p>
            <a:pPr>
              <a:buFont typeface="Wingdings" pitchFamily="2" charset="2"/>
              <a:buNone/>
            </a:pPr>
            <a:r>
              <a:rPr lang="fa-IR" sz="2800" b="1"/>
              <a:t>استفاده از این روش مستلزم شرایط زیر می باشد. </a:t>
            </a:r>
          </a:p>
          <a:p>
            <a:pPr>
              <a:buFont typeface="Wingdings" pitchFamily="2" charset="2"/>
              <a:buNone/>
            </a:pPr>
            <a:r>
              <a:rPr lang="fa-IR" sz="2800" b="1"/>
              <a:t>الف: مشخص کردن هدفهای مورد نظر. </a:t>
            </a:r>
          </a:p>
          <a:p>
            <a:pPr>
              <a:buFont typeface="Wingdings" pitchFamily="2" charset="2"/>
              <a:buNone/>
            </a:pPr>
            <a:r>
              <a:rPr lang="fa-IR" sz="2800" b="1"/>
              <a:t>ب: تعیین کردن چگونگی رفتار یا توانمندیهای قابل انتظار در کودک. </a:t>
            </a:r>
          </a:p>
          <a:p>
            <a:pPr algn="l">
              <a:buFont typeface="Wingdings" pitchFamily="2" charset="2"/>
              <a:buNone/>
            </a:pPr>
            <a:endParaRPr lang="fa-IR" sz="2800" b="1"/>
          </a:p>
          <a:p>
            <a:pPr algn="l">
              <a:buFont typeface="Wingdings" pitchFamily="2" charset="2"/>
              <a:buNone/>
            </a:pPr>
            <a:endParaRPr lang="fa-IR" sz="2800" b="1"/>
          </a:p>
          <a:p>
            <a:pPr algn="l">
              <a:buFont typeface="Wingdings" pitchFamily="2" charset="2"/>
              <a:buNone/>
            </a:pPr>
            <a:r>
              <a:rPr lang="fa-IR" sz="2800" b="1"/>
              <a:t>ادامه</a:t>
            </a:r>
            <a:endParaRPr lang="en-US" sz="2800" b="1"/>
          </a:p>
        </p:txBody>
      </p:sp>
    </p:spTree>
  </p:cSld>
  <p:clrMapOvr>
    <a:masterClrMapping/>
  </p:clrMapOvr>
  <p:transition advTm="10000">
    <p:wedge/>
  </p:transition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567C4-FF88-4480-B201-DFCBE7F41658}" type="slidenum">
              <a:rPr lang="ar-SA"/>
              <a:pPr/>
              <a:t>102</a:t>
            </a:fld>
            <a:endParaRPr lang="en-US"/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ج: مشخص کردن مواد ، محتوا و روش آموزشی و سپس شروع برنامه های آموزشی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د: ارزیابی مداوم از موفقیت دانش آموزان جهت رسیدن به اهداف اولیه درس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3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3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31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1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5" grpId="0" build="allAtOnce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FD410-DEFA-46A2-8752-43357BFD42AD}" type="slidenum">
              <a:rPr lang="ar-SA"/>
              <a:pPr/>
              <a:t>103</a:t>
            </a:fld>
            <a:endParaRPr lang="en-US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sz="2800" b="1">
                <a:solidFill>
                  <a:srgbClr val="6699FF"/>
                </a:solidFill>
              </a:rPr>
              <a:t>2. متناسب سازی محتوا و مواد آموزشی</a:t>
            </a:r>
            <a:r>
              <a:rPr lang="fa-IR" sz="2800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sz="2800" b="1"/>
              <a:t>مواد و محتوای برنامه های آموزشی و تکالیف در سی برای دانش آموزان ناتوان در یادگیری می بایست متناسب با سطح کنش ذهنی و سبک یادگیری آنها باشد . برای رسیدن به هدف فوق باید به نکات ذیل توجه داشت. </a:t>
            </a:r>
          </a:p>
          <a:p>
            <a:pPr>
              <a:buFont typeface="Wingdings" pitchFamily="2" charset="2"/>
              <a:buNone/>
            </a:pPr>
            <a:r>
              <a:rPr lang="fa-IR" sz="2800" b="1">
                <a:solidFill>
                  <a:srgbClr val="6699FF"/>
                </a:solidFill>
              </a:rPr>
              <a:t>1.</a:t>
            </a:r>
            <a:r>
              <a:rPr lang="fa-IR" sz="2800" b="1"/>
              <a:t> واضح و روشن بودن مواد آموزشی .</a:t>
            </a:r>
          </a:p>
          <a:p>
            <a:pPr>
              <a:buFont typeface="Wingdings" pitchFamily="2" charset="2"/>
              <a:buNone/>
            </a:pPr>
            <a:r>
              <a:rPr lang="fa-IR" sz="2800" b="1">
                <a:solidFill>
                  <a:srgbClr val="6699FF"/>
                </a:solidFill>
              </a:rPr>
              <a:t>2.</a:t>
            </a:r>
            <a:r>
              <a:rPr lang="fa-IR" sz="2800" b="1"/>
              <a:t> استفاده از مواد آموزشی متنوع برای تشریح مفهوم مورد نظر. </a:t>
            </a:r>
          </a:p>
          <a:p>
            <a:pPr algn="l">
              <a:buFont typeface="Wingdings" pitchFamily="2" charset="2"/>
              <a:buNone/>
            </a:pPr>
            <a:endParaRPr lang="fa-IR" sz="2800" b="1"/>
          </a:p>
          <a:p>
            <a:pPr algn="l">
              <a:buFont typeface="Wingdings" pitchFamily="2" charset="2"/>
              <a:buNone/>
            </a:pPr>
            <a:r>
              <a:rPr lang="fa-IR" sz="2800" b="1"/>
              <a:t>ادامه</a:t>
            </a:r>
            <a:endParaRPr lang="en-US" sz="2800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3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7D1C-B06C-462A-BE75-EDD6098379DD}" type="slidenum">
              <a:rPr lang="ar-SA"/>
              <a:pPr/>
              <a:t>104</a:t>
            </a:fld>
            <a:endParaRPr lang="en-US"/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</a:t>
            </a:r>
            <a:r>
              <a:rPr lang="fa-IR" b="1"/>
              <a:t> ارائه توضیحات شفاهی همراه با نشان دادن اشیای کاملاً محسوس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</a:t>
            </a:r>
            <a:r>
              <a:rPr lang="fa-IR" b="1"/>
              <a:t> بلا فاصله پس از تشریح مواد و محتوای آموزشی توسط معلم ، می بایست دانش آموزان را در واکنش متقابل و اظهار نظر های شفاهی نسبت به مواد آموزشی تشویق نمود.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04715-B98B-41C8-8C16-08891041633D}" type="slidenum">
              <a:rPr lang="ar-SA"/>
              <a:pPr/>
              <a:t>105</a:t>
            </a:fld>
            <a:endParaRPr lang="en-US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</a:t>
            </a:r>
            <a:r>
              <a:rPr lang="fa-IR" b="1"/>
              <a:t> برای جلب توجه و علاقه دانش آموز به مواد آموزشی ، معلم نمونه ای از آن را برای دانش آموزان تهیه کند و از دانش آموزان هم بخواهد عین آن را برای خود تهیه نمایند.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</a:t>
            </a:r>
            <a:r>
              <a:rPr lang="fa-IR" b="1"/>
              <a:t> استفاده از مواد متنوع آموزشی در خانه ، جهت تقویت و تثبیت آنچه که در مدرسه یاد گرفته است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a-IR" b="1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ادامه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build="p"/>
      <p:bldP spid="319491" grpId="1" build="allAtOnce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29E5-58E1-4F4A-98DF-367E8BFD09C0}" type="slidenum">
              <a:rPr lang="ar-SA"/>
              <a:pPr/>
              <a:t>106</a:t>
            </a:fld>
            <a:endParaRPr lang="en-US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استفاده از رنگ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بهره گیری از رنگهای مختلف در جلوه دادن کلمات جدید ، مفاهیم مهم ، عناوین و سر فصلهای دروس کمک بسیار خوبی برای معلم در جلب توجه دانش آموزان ناتوان در یادگیری به برنامه های تحصیلی می باشد.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500"/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  <p:bldP spid="320515" grpId="1" build="allAtOnce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97AC1-13AE-433A-AE12-C65BD912D702}" type="slidenum">
              <a:rPr lang="ar-SA"/>
              <a:pPr/>
              <a:t>107</a:t>
            </a:fld>
            <a:endParaRPr lang="en-US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ساده سازی طرح یا آرایش صفحه :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 کتابهای درسی دانش آموزان ناتوان در یادگیری می بایست با دقت نظر و سادگی خاصی طرح ریزی شود ؛به گونه ای که در هر صفحه دانش آموز با یک مسئله جدید مواجه شود نه بیشتر.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21ED-965D-4ED0-9FBC-3E10C7C3132C}" type="slidenum">
              <a:rPr lang="ar-SA"/>
              <a:pPr/>
              <a:t>108</a:t>
            </a:fld>
            <a:endParaRPr lang="en-US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در نگارش و توضیح یک مفهوم ، از کلمات فوق العاده ساده ، عبارت موزون و آهنگین استفاده شود. </a:t>
            </a:r>
          </a:p>
          <a:p>
            <a:r>
              <a:rPr lang="fa-IR" b="1"/>
              <a:t>از مواد و محتوا آموزشی متنوع و در عین حال ساده استفاده شود .</a:t>
            </a:r>
          </a:p>
          <a:p>
            <a:r>
              <a:rPr lang="fa-IR" b="1"/>
              <a:t>از بازیهای ساده آموزشی که به صورت خود آموز طراحی شده ، استفاده گردد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29A0-5EB7-40B1-A7BD-6437D01F0960}" type="slidenum">
              <a:rPr lang="ar-SA"/>
              <a:pPr/>
              <a:t>109</a:t>
            </a:fld>
            <a:endParaRPr lang="en-US"/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 بهره گیری از روشهای چند حسی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اولین برنامه های آموزشی چند حسی در سال 1943 توسط </a:t>
            </a:r>
            <a:r>
              <a:rPr lang="fa-IR" b="1">
                <a:solidFill>
                  <a:srgbClr val="6699FF"/>
                </a:solidFill>
              </a:rPr>
              <a:t>گریس فرنالد</a:t>
            </a:r>
            <a:r>
              <a:rPr lang="fa-IR" b="1"/>
              <a:t> برای آموزش استثنائی طراحی شده بود . یعنی استفاده از سیستم بصری ، شنوایی ، لمسی و جنبشی برای نوشتن و هجی کردن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379E-BD93-4196-AC3B-1EBCE3B78832}" type="slidenum">
              <a:rPr lang="ar-SA"/>
              <a:pPr/>
              <a:t>11</a:t>
            </a:fld>
            <a:endParaRPr lang="en-US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نا تواناییها و ناکامیهای تحصیلی. </a:t>
            </a:r>
          </a:p>
          <a:p>
            <a:r>
              <a:rPr lang="fa-IR" b="1"/>
              <a:t>الف : ناتوانی در زبان نوشتاری .</a:t>
            </a:r>
          </a:p>
          <a:p>
            <a:r>
              <a:rPr lang="fa-IR" b="1"/>
              <a:t>ب: ناتوانیهای خاص در ریاضیات. </a:t>
            </a:r>
          </a:p>
          <a:p>
            <a:r>
              <a:rPr lang="fa-IR" b="1"/>
              <a:t>ج: ناتوانی در خواندن یا نارسا خوانی.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تشخیص نارسا خوانی.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ویژگیهای کودکان نارسا خوان.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4" grpId="0" build="p"/>
      <p:bldP spid="402434" grpId="1" build="allAtOnce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A34A-6721-4D4A-B165-B4FF9F56A882}" type="slidenum">
              <a:rPr lang="ar-SA"/>
              <a:pPr/>
              <a:t>110</a:t>
            </a:fld>
            <a:endParaRPr lang="en-US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نکات مورد توجه در بهره گیری از روشهای چند حسی.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1.نباید از دانش آموزان ناتوان در یادگیری که از نظر عاطفی بسیار طرد و آسیب پذیر هستند توقع همکاری زیاد داشت.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از روشهای که قبلا به کرات در ارتباط با پیشرفت تحصیلی کودکان آزموده شده و بی اثر بودن آنها مشخص شده است، استفاده نشود.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82FF-CDD7-43FF-8D3F-DBD19284C78E}" type="slidenum">
              <a:rPr lang="ar-SA"/>
              <a:pPr/>
              <a:t>111</a:t>
            </a:fld>
            <a:endParaRPr lang="en-US"/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48942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3. هرگز زمینه ای برای اضطراب و تشویق به خصوص خجالت زدگی دانش آموزان فراهم نگردد 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توجه معلم می بایست بیشتر معطوف به نقاط و توانمندی های مثبت کودک باشد و نه ضعفها و ناتوانیهای او. 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5" grpId="0" build="p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6B238-91C4-458C-B6BC-70E9E74BA788}" type="slidenum">
              <a:rPr lang="ar-SA"/>
              <a:pPr/>
              <a:t>112</a:t>
            </a:fld>
            <a:endParaRPr lang="en-US"/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ساده سازی تکالیف درسی</a:t>
            </a:r>
            <a:r>
              <a:rPr lang="fa-IR"/>
              <a:t> </a:t>
            </a:r>
            <a:endParaRPr lang="en-US"/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از موثرترین روشهای تدریس به دانش آموزان ناتوان در یادگیری ، ساده سازی تکلیف درس است . در این روش ابتدا معلم می بایست موضوع درسی مناسبی را انتخاب کند و بعد هدف نهایی از آموزش آن درس را با تعاریف رفتاری کاملاً مشخص نماید 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8" grpId="0"/>
      <p:bldP spid="326659" grpId="0" build="p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99746-D6F7-4A54-868C-66B904EC8028}" type="slidenum">
              <a:rPr lang="ar-SA"/>
              <a:pPr/>
              <a:t>113</a:t>
            </a:fld>
            <a:endParaRPr lang="en-US"/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و در نهایت هدف نهایی را به هدف جزئی و ساده تری تقسیم نماید ، بطوریکه هر مرحله از مراحل آموزشی ،پیش نیاز لازم برای مرحله بعدی باشد . چنانچه در جریان یادگیری معلم مشاهده نماید که بعضی از دانش آموزان در یکی از مراحل با مشکل مواجه هستند ، لازم است باز هم به مرحله کوچکتر تقسیم شود، تا انگیزه لازم برای یادگیری آن به وجود آید.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7639-2228-4F14-8DB2-25BF516955F3}" type="slidenum">
              <a:rPr lang="ar-SA"/>
              <a:pPr/>
              <a:t>114</a:t>
            </a:fld>
            <a:endParaRPr lang="en-US"/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7513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7. استفاده از وسایل و لوازم کمک آموزشی:</a:t>
            </a:r>
          </a:p>
          <a:p>
            <a:r>
              <a:rPr lang="fa-IR" b="1"/>
              <a:t>معلم برای برنامه آموزشی خود می بایست از حد اکثر امکانات تکنولوژی آموزشی و لوازم و وسایل کمک آموزشی مانند. نقشه، نوار، فیلم..... استفاده نماید. 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7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6956-37AE-4D01-A0DE-90D9B8E9D64D}" type="slidenum">
              <a:rPr lang="ar-SA"/>
              <a:pPr/>
              <a:t>115</a:t>
            </a:fld>
            <a:endParaRPr lang="en-US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دارو درمانی:</a:t>
            </a:r>
            <a:r>
              <a:rPr lang="fa-IR" b="1"/>
              <a:t> تحقیقات انجام گرفته در این زمینه نشان داده است ،دارو درمانی بعنوان آخرین راه حل می باشد و بهتر است از داروها صرفا در کنار برنامه جامع آموزشی و توان بخشی و اعمال روشهای رفتار درمانی استفاده گردد.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FAF3-6886-4154-8371-010E83461B65}" type="slidenum">
              <a:rPr lang="ar-SA"/>
              <a:pPr/>
              <a:t>116</a:t>
            </a:fld>
            <a:endParaRPr lang="en-US"/>
          </a:p>
        </p:txBody>
      </p:sp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b="1">
                <a:solidFill>
                  <a:srgbClr val="FFFF00"/>
                </a:solidFill>
              </a:rPr>
              <a:t>فصل ششم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یادگیری تعاونی یا مشارکت گروهی در یادگیری</a:t>
            </a:r>
            <a:endParaRPr lang="en-US" b="1" dirty="0">
              <a:solidFill>
                <a:srgbClr val="6699FF"/>
              </a:solidFill>
            </a:endParaRPr>
          </a:p>
          <a:p>
            <a:r>
              <a:rPr lang="fa-IR" b="1" dirty="0"/>
              <a:t>منظور از یادگیری تعاونی تشکیل کوچک دانش آموزی ،هر یک از دانش آموزان ناتوان در یادگیری و عادی است که با توانمندیهای  متفاوت و با یک هدف مشترک در زمینه یادگیری دروس مختلف فعالیت می نمایند .  </a:t>
            </a:r>
          </a:p>
          <a:p>
            <a:pPr algn="l">
              <a:buFont typeface="Wingdings" pitchFamily="2" charset="2"/>
              <a:buNone/>
            </a:pPr>
            <a:endParaRPr lang="fa-IR" b="1" dirty="0"/>
          </a:p>
          <a:p>
            <a:pPr algn="l">
              <a:buFont typeface="Wingdings" pitchFamily="2" charset="2"/>
              <a:buNone/>
            </a:pPr>
            <a:endParaRPr lang="fa-IR" b="1" dirty="0"/>
          </a:p>
          <a:p>
            <a:pPr algn="l">
              <a:buFont typeface="Wingdings" pitchFamily="2" charset="2"/>
              <a:buNone/>
            </a:pPr>
            <a:r>
              <a:rPr lang="fa-IR" b="1" dirty="0"/>
              <a:t>ادامه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4" grpId="0"/>
      <p:bldP spid="330755" grpId="0" build="p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0D7-594C-4F08-ADFB-F507C769BE59}" type="slidenum">
              <a:rPr lang="ar-SA"/>
              <a:pPr/>
              <a:t>117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یادگیری تعاونی</a:t>
            </a:r>
            <a:r>
              <a:rPr lang="fa-IR" b="1"/>
              <a:t> نه تنها موجب تقویت و پیشرفت تحصیلی اعضای ضعیف گروه می گردد ، بلکه موجب ایجاد نگرش مثبت فی مابین اعضای گروه نیز می گردد . مهمترین وظیفه معلم در این نوع یادگیری ایجاد انگیزه همکاری ، حس مسئولیت پذیری و اندیشیدن به هدف مشترک گروه می باشد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1" grpId="0" build="p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C299-3FA6-4AEF-B91E-2FFF80A5CEEA}" type="slidenum">
              <a:rPr lang="ar-SA"/>
              <a:pPr/>
              <a:t>118</a:t>
            </a:fld>
            <a:endParaRPr lang="en-US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روش معلمی شاگرد به شاگرد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در این روش هر دانش آموز ناتوان در یادگیری برای دانش آموزی دیگر معلمی می کند و از دانش  آموز دیگری درس فرا می گیرد . تحقیقات در این زمینه نشان داد ، این روش نه تنها منجر به پیشرفت تحصیلی بیشتری می گردد بلکه حس اعتماد به نفس دانش آموز را تقویت می کند .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3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53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4" grpId="0"/>
      <p:bldP spid="453635" grpId="0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24A7-B49C-4533-ADEE-769C1639B3D1}" type="slidenum">
              <a:rPr lang="ar-SA"/>
              <a:pPr/>
              <a:t>119</a:t>
            </a:fld>
            <a:endParaRPr lang="en-US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مداخلات آموزشی در رابطه با دانش آموزان ناتوان در یادگیری. </a:t>
            </a:r>
          </a:p>
          <a:p>
            <a:r>
              <a:rPr lang="fa-IR" b="1"/>
              <a:t>عبارتند از.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آموزش متقابل یا دو جانبه.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خود کنترلی توجه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تعلیم خود پرسی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روش کلمه اصلی.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9DB33-6C28-4FFC-8321-87FF4EA96E75}" type="slidenum">
              <a:rPr lang="ar-SA"/>
              <a:pPr/>
              <a:t>12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عوامل موثر در نارسا خوانی دانش آموزان .</a:t>
            </a:r>
          </a:p>
          <a:p>
            <a:r>
              <a:rPr lang="fa-IR" b="1"/>
              <a:t>الف : مشکلات حوزه دید. </a:t>
            </a:r>
          </a:p>
          <a:p>
            <a:r>
              <a:rPr lang="fa-IR" b="1"/>
              <a:t>ب: مشکلات زبان. </a:t>
            </a:r>
          </a:p>
          <a:p>
            <a:r>
              <a:rPr lang="fa-IR" b="1"/>
              <a:t>ج: مشکلات دیداری ، ضفایی و حرکتی .</a:t>
            </a:r>
          </a:p>
          <a:p>
            <a:r>
              <a:rPr lang="fa-IR" b="1"/>
              <a:t>ر:عوامل موثر در نارسایی خوانی. </a:t>
            </a:r>
          </a:p>
          <a:p>
            <a:r>
              <a:rPr lang="fa-IR" b="1"/>
              <a:t>ویژگیهای آفازی کودکان با نشا نگان آفازی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58" grpId="0" build="p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37CA2-0590-4BB2-B60E-5175CE1A1B3E}" type="slidenum">
              <a:rPr lang="ar-SA"/>
              <a:pPr/>
              <a:t>120</a:t>
            </a:fld>
            <a:endParaRPr lang="en-US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آموزش دوجانبه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هدف اصلی این روش ، تاکید بر جنبه های فرا شناختی ادراک خواندن است و به صورتهای مختلف نظیر دو نفره ، معلم و شاگرد و یا معلم – شاگردان و یا گروه کوچکی از شاگردان که به یکدیگر آموزش می دهند ، انجام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می گیرد .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3" grpId="0" build="p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3D0-104E-49FE-BF89-2661E8F1308C}" type="slidenum">
              <a:rPr lang="ar-SA"/>
              <a:pPr/>
              <a:t>121</a:t>
            </a:fld>
            <a:endParaRPr lang="en-US"/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بطور کلی مبنای نظری این روش بر ارتباط اجتماعی استوار است و سعی می شود مهارتهای ماورای شناختی دانش آموز مانند خلاصه کردن یا خود مرور کردن ، سوال کردن ، تصریح کردن و پیش بینی نمودن وقایع مختلف در کتاب درسی ، که برای فهم و ادراک خواندن و احراز مهارت در آن فوق العاده مهم است ، تقویت شود .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7" grpId="0" build="p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F1F6-6876-48C2-ADC8-3751086BDC00}" type="slidenum">
              <a:rPr lang="ar-SA"/>
              <a:pPr/>
              <a:t>122</a:t>
            </a:fld>
            <a:endParaRPr lang="en-US"/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روش خود کنترلی توجه ( خود توجهی )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روش خود کنترلی توجه یک تکنیک تغییر رفتار شناختی است که موجب بهبود و پیشرفت توجه ارادی دانش آموزان ناتوان در یادگیری می گردد.به عبارت دیگر استفاده از این روش می تواند موجب افزایش دامنه توجه و تا حدودی پیشرفت شخصیتی در دانش آموزان گردد. 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F4C0D-0650-46AE-9A12-637E9F67CCD4}" type="slidenum">
              <a:rPr lang="ar-SA"/>
              <a:pPr/>
              <a:t>123</a:t>
            </a:fld>
            <a:endParaRPr lang="en-US"/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29600" cy="4530725"/>
          </a:xfrm>
        </p:spPr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در روش خود کنترلی توجه:</a:t>
            </a:r>
            <a:r>
              <a:rPr lang="fa-IR" b="1"/>
              <a:t> سعی بر این است که با آگاهی دانش آموز نسبت به مشکل رفتاری خود ، زمینه یک یادگیری فعال در وی تقویت گردد و انگیزه مشارکت در فرایند یادگیری افزایش یابد. </a:t>
            </a:r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18D9B-19D9-40CF-B65C-D09DBE2A9608}" type="slidenum">
              <a:rPr lang="ar-SA"/>
              <a:pPr/>
              <a:t>124</a:t>
            </a:fld>
            <a:endParaRPr lang="en-US"/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بسیاری از محققان معتقدند روش خود کنترلی توجه می تواند به هنگام.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1.مطالعه انجام تکالیف بطور فردی.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2.مطالعه و آموزش گروههای دو سه نفری.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3.فعالیتهای فردی در کلاسهای معمولی مورد استفاده قرار گیرد.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3B29B-5945-4BBC-990A-5AE72AAB4A18}" type="slidenum">
              <a:rPr lang="ar-SA"/>
              <a:pPr/>
              <a:t>125</a:t>
            </a:fld>
            <a:endParaRPr lang="en-US"/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روش آموزش خود پرسی:</a:t>
            </a:r>
          </a:p>
          <a:p>
            <a:r>
              <a:rPr lang="fa-IR" b="1"/>
              <a:t>این روش یک مداخله در حوزه تغییر رفتار شناختی     می باشد که برای بهبود و پیشرفت خواندن ادراکی مورد استفاده واقع می شود. این روش به دانش آموز کمک می کند تا بتواند با استفاده از دانش خود و طرحها و سوالات مکرر،درک صحیحی  از آنچه که خوانده است ، داشته باشد.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  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CCA9-B1DB-4F83-BE1F-53B27FB067D5}" type="slidenum">
              <a:rPr lang="ar-SA"/>
              <a:pPr/>
              <a:t>126</a:t>
            </a:fld>
            <a:endParaRPr lang="en-US"/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r>
              <a:rPr lang="fa-IR" b="1"/>
              <a:t>زیر بنای فکری و </a:t>
            </a:r>
            <a:r>
              <a:rPr lang="fa-IR" b="1">
                <a:solidFill>
                  <a:srgbClr val="6699FF"/>
                </a:solidFill>
              </a:rPr>
              <a:t>تئوری روش آموزش خود پرسی همانند روش خود توجهی</a:t>
            </a:r>
            <a:r>
              <a:rPr lang="fa-IR" b="1"/>
              <a:t>  بر این محور استوار است که دانش آموز ناتوان در یادگیری آگاهی و شناخت لازم را نسبت به ضعف و مشکل خود ندارد و لازم است در او آگاهی نسبتاً خوبی در مورد ضعف خود ایجاد نمود. </a:t>
            </a:r>
            <a:r>
              <a:rPr lang="fa-IR"/>
              <a:t> </a:t>
            </a:r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975EB-F702-43E9-B7A2-DF5517EF529F}" type="slidenum">
              <a:rPr lang="ar-SA"/>
              <a:pPr/>
              <a:t>127</a:t>
            </a:fld>
            <a:endParaRPr lang="en-US"/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530725"/>
          </a:xfrm>
        </p:spPr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پیامدهای مثبت روش آموزش خود پرسی براساس تحقیقات</a:t>
            </a:r>
            <a:r>
              <a:rPr lang="en-US" b="1">
                <a:solidFill>
                  <a:srgbClr val="6699FF"/>
                </a:solidFill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1.به خاطر آوردن نکات یا پیامهای اصلی متن خوانده شده.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به خاطر آوردن جملات که در آن بطور واضح نتایج یک عمل شرح داده شده است.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3.ترتیب مهم و درک مطلب.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4.به کار بستن اطلاعات قبلی برای ادراک مفاهیم.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DA616-F2B7-45E5-A487-D373C46C576F}" type="slidenum">
              <a:rPr lang="ar-SA"/>
              <a:pPr/>
              <a:t>128</a:t>
            </a:fld>
            <a:endParaRPr lang="en-US"/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4.روش استفاده از کلمات کلیدی: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هدف اصلی استفاده از کلمه کلیدی یا محوری برای تقویت حافظه و به خاطر آوردن اطلاعاتی است که قبلاً به دانش آموز ارائه شده است . این روش یکی از موثرترین روشهایی است که به دانش آموزان ناتوان در یادگیری کمک می کند  تا اکتساب های آموزشگاهی را به خاطر آورده و مرور نمایند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6D3A-C47B-4F11-9CE0-8FA1D48BBB6E}" type="slidenum">
              <a:rPr lang="ar-SA"/>
              <a:pPr/>
              <a:t>129</a:t>
            </a:fld>
            <a:endParaRPr lang="en-US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مراحل استفاده از روش کلمات کلیدی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کد گذاری یا رمز گذاری آن اطلاعات جزئی که برای دانش آموز تا حدودی نا مانوس می باشد.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تصویر ذهنی کلمه کلیدی به گونه ای مناسب و با همخوانی کامل.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و بالاخره جز بدست آمده اطلاعات ،زمینه یاد آوری سایر اطلاعات مربوط را فراهم می نماید 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095B6-BB57-4F20-9FA1-83BD7DE442FA}" type="slidenum">
              <a:rPr lang="ar-SA"/>
              <a:pPr/>
              <a:t>13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چهارم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ضرورت آشنایی با ویژگیهای حسی – شناختی دانش آموزان در کلاسهای عادی. </a:t>
            </a:r>
          </a:p>
          <a:p>
            <a:r>
              <a:rPr lang="fa-IR" b="1" dirty="0"/>
              <a:t>شناسایی دانش آموزان ناتوان در یادگیری توسط معلم. </a:t>
            </a:r>
          </a:p>
          <a:p>
            <a:r>
              <a:rPr lang="fa-IR" b="1" dirty="0"/>
              <a:t>ارزیابی مقدماتی معلم کلاس عادی از امکان حضور دانش آموزان ناتوان در یاد گیری. </a:t>
            </a:r>
          </a:p>
          <a:p>
            <a:r>
              <a:rPr lang="fa-IR" b="1" dirty="0"/>
              <a:t>کمک معلم به دانش آموزان ناتوان در یادگیری کلاسهای عادی.  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28A0-76AC-476C-B39E-7C3D0B842F4C}" type="slidenum">
              <a:rPr lang="ar-SA"/>
              <a:pPr/>
              <a:t>130</a:t>
            </a:fld>
            <a:endParaRPr lang="en-US"/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بنابراین در این روش ابتدا کلمه کلیدی به خاطر سپرده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می شود ، سپس تصویر ذهنی کلمه کلیدی نیز حفظ می شود و سپس آن دسته از اطلاعات حاصل از عکس ترکیبی (ترکیب تصویر ذهنی کلمه کلیدی و تصویر ذهنی کلمات ارائه شده ) نیز به خاطر سپرده می شود.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8012-3E57-452F-809B-C4C113337D19}" type="slidenum">
              <a:rPr lang="ar-SA"/>
              <a:pPr/>
              <a:t>131</a:t>
            </a:fld>
            <a:endParaRPr lang="en-US"/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طراحی برنامه آموزشی انفرادی برای دانش آموزانی که دچار اختلال در یادگیری هستند .</a:t>
            </a:r>
          </a:p>
          <a:p>
            <a:r>
              <a:rPr lang="fa-IR" b="1"/>
              <a:t>تحقیقات نشان داده است از موثرترین روش آموزشی برای این گونه دانش آموزان ،روش آموزش انفرادی است . هدف این روش این است که تجربیات مربوط به یادگیری به نحوی ترتیب داده شوند که احتیاجات ویژه دانش آموز مرتفع گردد .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2BC56-B443-40F4-B107-34A2B350E301}" type="slidenum">
              <a:rPr lang="ar-SA"/>
              <a:pPr/>
              <a:t>132</a:t>
            </a:fld>
            <a:endParaRPr lang="en-US"/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اساس کار </a:t>
            </a:r>
            <a:r>
              <a:rPr lang="fa-IR" b="1">
                <a:solidFill>
                  <a:srgbClr val="6699FF"/>
                </a:solidFill>
              </a:rPr>
              <a:t>آموزش انفرادی</a:t>
            </a:r>
            <a:r>
              <a:rPr lang="fa-IR" b="1"/>
              <a:t> برپایه تشخیص و درمان مداوم است . بدین ترتیب که معلم با توجه به احتیاجات جدید کودک روش تدریس خود را مرتباً تغییر می دهد تا به هدف اصلی خود برسد . آموزش انفرادی بصورت خصوصی ،آموزش در گروههای کوچک و سرانجام آموزش در کلاس صورت می گیرد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F7FF-A003-4786-8DF1-7D2967182614}" type="slidenum">
              <a:rPr lang="ar-SA"/>
              <a:pPr/>
              <a:t>133</a:t>
            </a:fld>
            <a:endParaRPr lang="en-US"/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فرایند آموزش انفرادی از دیدگاه نایت</a:t>
            </a:r>
            <a:r>
              <a:rPr lang="en-US" b="1">
                <a:solidFill>
                  <a:srgbClr val="6699FF"/>
                </a:solidFill>
              </a:rPr>
              <a:t> </a:t>
            </a:r>
            <a:r>
              <a:rPr lang="fa-IR" b="1">
                <a:solidFill>
                  <a:srgbClr val="6699FF"/>
                </a:solidFill>
              </a:rPr>
              <a:t> ورث و اسمیت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اسمیت و نایت ورث آموزش انفرادی را به شکل دایره ای تصور می کنند که در آن هر مرحله از آموزش قسمتی از محیط دایره را تشکیل می دهد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که عبارتند از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تشخیص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طرح ریزی آموزشی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35DD-D41D-45FC-818C-A175BC9EB2A7}" type="slidenum">
              <a:rPr lang="ar-SA"/>
              <a:pPr/>
              <a:t>134</a:t>
            </a:fld>
            <a:endParaRPr lang="en-US"/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3. اجرای طرح </a:t>
            </a:r>
          </a:p>
          <a:p>
            <a:r>
              <a:rPr lang="fa-IR" b="1"/>
              <a:t>4. ارزشیابی پیشرفت تحصیلی </a:t>
            </a:r>
          </a:p>
          <a:p>
            <a:r>
              <a:rPr lang="fa-IR" b="1"/>
              <a:t>5. تغییر در کنشهای تشخیصی به صورت جدید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22F-0FE7-42CF-B2F0-5DE8554C2DEB}" type="slidenum">
              <a:rPr lang="ar-SA"/>
              <a:pPr/>
              <a:t>135</a:t>
            </a:fld>
            <a:endParaRPr lang="en-US"/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متغییر های آموزش انفرادی از دیدگاه لرنر.</a:t>
            </a:r>
            <a:r>
              <a:rPr lang="fa-IR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1. فضای یادگیری.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 2. زمان.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3. عامل یادگیری.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4. میزان دشواری دروس.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5. سادگی زبان آموزشی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6. روابط شخصی.   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7. توسعه فرایند خواندن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8E5E-83C4-42FA-A396-3947487C0B2C}" type="slidenum">
              <a:rPr lang="ar-SA"/>
              <a:pPr/>
              <a:t>136</a:t>
            </a:fld>
            <a:endParaRPr lang="en-US"/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1</a:t>
            </a:r>
            <a:r>
              <a:rPr lang="fa-IR" b="1">
                <a:solidFill>
                  <a:srgbClr val="6699FF"/>
                </a:solidFill>
              </a:rPr>
              <a:t>. فضای یادگیری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موقعیت فیزیکی مدرسه و یا کلاس درس بایستی برای یادگیری ، محیط مناسبی باشد . بطور محرک های موجود نباید باعث حواس پرتی دانش آموز گردد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4830-2856-43A9-8408-9723145CC1FA}" type="slidenum">
              <a:rPr lang="ar-SA"/>
              <a:pPr/>
              <a:t>137</a:t>
            </a:fld>
            <a:endParaRPr lang="en-US"/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زمان :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دروس باید به نحوی تنظیم گردد که در مدت کوتاه تری به نتیجه برسد . به عبارت دیگر زمان تمرینات باید طوری تنظیم گردد که نه تنها دانش آموز به اهداف آموزشی دست یابد بلکه از خستگی بیش از حد او جلوگیری به عمل آید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AB35-06E8-41C3-9F16-250B87EB1342}" type="slidenum">
              <a:rPr lang="ar-SA"/>
              <a:pPr/>
              <a:t>138</a:t>
            </a:fld>
            <a:endParaRPr lang="en-US"/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عامل چند وجهی :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متغیر های چند وجهی عواملی هستند که کودک بایستی در انجام تکالیف درسی با آنها دست و پنجه نرم کند . برای کنترل عامل چند وجهی لازم است معلم تعداد عکسهای دیواری – بولتنها و روشنایی بیش از حد را محدود سازد.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D6075-B8DA-4AC9-9A05-B6B8B7C32A91}" type="slidenum">
              <a:rPr lang="ar-SA"/>
              <a:pPr/>
              <a:t>139</a:t>
            </a:fld>
            <a:endParaRPr lang="en-US"/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کنترل عامل چند وجهی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کاهش در تعداد قطعات تکلیف درسی که کودک ملزم است آنها را انجام دهد.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کاستن از محرک های خارجی و محیطی.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کم کردن از تعداد مراحل مختلف تدریس.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1030-E680-4395-96F1-EE0EDC968405}" type="slidenum">
              <a:rPr lang="ar-SA"/>
              <a:pPr/>
              <a:t>14</a:t>
            </a:fld>
            <a:endParaRPr 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پنجم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462462"/>
          </a:xfrm>
        </p:spPr>
        <p:txBody>
          <a:bodyPr/>
          <a:lstStyle/>
          <a:p>
            <a:r>
              <a:rPr lang="fa-IR" sz="2800" b="1" dirty="0">
                <a:solidFill>
                  <a:srgbClr val="6699FF"/>
                </a:solidFill>
              </a:rPr>
              <a:t>برنامه های ویژه آموزشی برای دانش آموزان ناتوان در یادگیری. </a:t>
            </a:r>
          </a:p>
          <a:p>
            <a:r>
              <a:rPr lang="fa-IR" sz="2800" b="1" dirty="0">
                <a:solidFill>
                  <a:srgbClr val="6699FF"/>
                </a:solidFill>
              </a:rPr>
              <a:t>الف : محیط یا فضای آموزشی. </a:t>
            </a:r>
          </a:p>
          <a:p>
            <a:pPr>
              <a:buFont typeface="Wingdings" pitchFamily="2" charset="2"/>
              <a:buNone/>
            </a:pPr>
            <a:r>
              <a:rPr lang="fa-IR" sz="2800" b="1" dirty="0"/>
              <a:t>1. مدیریت و فضای آموزشی در دبستان و بعد از ان برای دانش آموزان ناتوان در یادگیری. </a:t>
            </a:r>
          </a:p>
          <a:p>
            <a:pPr>
              <a:buFont typeface="Wingdings" pitchFamily="2" charset="2"/>
              <a:buNone/>
            </a:pPr>
            <a:r>
              <a:rPr lang="fa-IR" sz="2800" b="1" dirty="0"/>
              <a:t>2. الگوی طراحی محیط یادگیری انطباقی. </a:t>
            </a:r>
          </a:p>
          <a:p>
            <a:pPr>
              <a:buFont typeface="Wingdings" pitchFamily="2" charset="2"/>
              <a:buNone/>
            </a:pPr>
            <a:r>
              <a:rPr lang="fa-IR" sz="2800" b="1" dirty="0"/>
              <a:t>3. استفاده معلم از وجود مشاوران ویژه .</a:t>
            </a:r>
          </a:p>
          <a:p>
            <a:pPr>
              <a:buFont typeface="Wingdings" pitchFamily="2" charset="2"/>
              <a:buNone/>
            </a:pPr>
            <a:endParaRPr lang="fa-IR" sz="2800" b="1" dirty="0"/>
          </a:p>
          <a:p>
            <a:pPr algn="l">
              <a:buFont typeface="Wingdings" pitchFamily="2" charset="2"/>
              <a:buNone/>
            </a:pPr>
            <a:r>
              <a:rPr lang="fa-IR" sz="2800" b="1" dirty="0"/>
              <a:t>ادامه</a:t>
            </a:r>
            <a:endParaRPr lang="en-US" sz="2800" b="1" dirty="0"/>
          </a:p>
        </p:txBody>
      </p:sp>
    </p:spTree>
  </p:cSld>
  <p:clrMapOvr>
    <a:masterClrMapping/>
  </p:clrMapOvr>
  <p:transition advTm="10000">
    <p:wedge/>
  </p:transition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6AF95-4F59-4B70-95A5-8D2291A218B6}" type="slidenum">
              <a:rPr lang="ar-SA"/>
              <a:pPr/>
              <a:t>140</a:t>
            </a:fld>
            <a:endParaRPr lang="en-US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میزان دشواری دروس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با توجه به مفهوم </a:t>
            </a:r>
            <a:r>
              <a:rPr lang="fa-IR" b="1">
                <a:solidFill>
                  <a:srgbClr val="6699FF"/>
                </a:solidFill>
              </a:rPr>
              <a:t>«آمادگی »</a:t>
            </a:r>
            <a:r>
              <a:rPr lang="fa-IR" b="1"/>
              <a:t> در مبحث روانشناسی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یادگیری ،لازم است معلم به تدریجی بودن درجه دشواری موضوع مورد نظر توجه داشته باشد تا از سلب انگیزه دانش آموزان جلوگیری به عمل آید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34B32-2F5D-4C4E-8935-0FE481E33E16}" type="slidenum">
              <a:rPr lang="ar-SA"/>
              <a:pPr/>
              <a:t>141</a:t>
            </a:fld>
            <a:endParaRPr lang="en-US"/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 سادگی زبان آموزشی :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سادگی در زبان آموزش از عوامل مهم در یادگیری دانش آموز می باشد . معلم باید مکالمه را به نحوی طرح ریزی نماید که در خور فهم دانش آموز بوده و او را مایوس نسازد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A39C-7FDE-4E6D-90E9-A7EDBEBB3CD0}" type="slidenum">
              <a:rPr lang="ar-SA"/>
              <a:pPr/>
              <a:t>142</a:t>
            </a:fld>
            <a:endParaRPr lang="en-US"/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 روابط شخصی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رابطه حسنه و عاطفی بین معلم و دانش آموز نه تنها موجبات اعتماد متقابل را فراهم می سازد بلکه باعث افزایش یاد گیری می شود.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C261-C5FF-4680-8D9E-4879726CD90C}" type="slidenum">
              <a:rPr lang="ar-SA"/>
              <a:pPr/>
              <a:t>143</a:t>
            </a:fld>
            <a:endParaRPr lang="en-US"/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7. توسعه فرایند خواندن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با توجه به اینکه پدیده خواندن در برقراری ارتباط اجتماعی ،انتقال تجارب علمی ،سازگاری فردی و اجتماعی ، تقویت حافظه ، بهداشت روانی ، کار آمدی و هوشمندی و خصوصا در درمانگری بسیاری از اختلالات عاطفی نقش دارد ، معلم بایستی در کلاس درس به توسعه آن توجه لازم داشته باشد 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C6A0-9C1A-4ADE-9C77-4733BD242CD8}" type="slidenum">
              <a:rPr lang="ar-SA"/>
              <a:pPr/>
              <a:t>144</a:t>
            </a:fld>
            <a:endParaRPr lang="en-US"/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94312"/>
          </a:xfrm>
        </p:spPr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تحلیلی از فرایند خواندن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به عقیده مک گینیز و اسمیت در ارز یابی فرایند خواندن باید به هفت زمینه اصلی توجه داشت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شناسایی کلمه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توسعه واژه ها </a:t>
            </a:r>
          </a:p>
        </p:txBody>
      </p:sp>
    </p:spTree>
  </p:cSld>
  <p:clrMapOvr>
    <a:masterClrMapping/>
  </p:clrMapOvr>
  <p:transition advTm="10000">
    <p:wedge/>
  </p:transition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F3E2-47C1-46D2-B789-0484D0851AD4}" type="slidenum">
              <a:rPr lang="ar-SA"/>
              <a:pPr/>
              <a:t>145</a:t>
            </a:fld>
            <a:endParaRPr lang="en-US"/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3. درک کلمه به کلمه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معنای تفسیری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5. ارزشیابی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6. کاربرد فرایند خواندن در فعالیتهای مطالعاتی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7. ابعاد احساسی خواندن </a:t>
            </a:r>
            <a:endParaRPr lang="en-US" b="1"/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9FEA-0F2C-4C12-9593-612E6B1D2F49}" type="slidenum">
              <a:rPr lang="ar-SA"/>
              <a:pPr/>
              <a:t>146</a:t>
            </a:fld>
            <a:endParaRPr lang="en-US"/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فرایند تشخیص اختلال خواندن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در چهار مرحله صورت می گیرد.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مرحله اول شناسایی دانش آموزانی که قادر به خواندن نمی باشند.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تشریح نسبتاً دقیق از اختلال خواندن دانش آموز با استفاده از مقیاسهای سنجش و ارز یابی.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EDDE-E390-4AB8-BE18-06B599CAC5B0}" type="slidenum">
              <a:rPr lang="ar-SA"/>
              <a:pPr/>
              <a:t>147</a:t>
            </a:fld>
            <a:endParaRPr lang="en-US"/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3. تجزیه و تحلیل پیش نیازها و نیازهای دانش آموزان در خواندن یا تعیین قابلیت شاگردان در خواندن.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علت یابی مشکل خواندن دانش آموزان با کمک کارشناسان متخصص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06667-C590-4564-8DDF-B6ACB9D27611}" type="slidenum">
              <a:rPr lang="ar-SA"/>
              <a:pPr/>
              <a:t>148</a:t>
            </a:fld>
            <a:endParaRPr lang="en-US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 </a:t>
            </a:r>
            <a:r>
              <a:rPr lang="fa-IR" b="1">
                <a:solidFill>
                  <a:srgbClr val="6699FF"/>
                </a:solidFill>
              </a:rPr>
              <a:t>معیارهای تشخیص برای شناسایی و طبقه بندی دانش آموزان از نظر« خواندن »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یکی از معیارهای تشخیصی ناتوانی کودک در خوانده، فاصله ای است که بین توانمندی بالقوه کودک در خواندن و توان فعلی وی در خواندن مشاهده می شود.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2B680-5EF5-4B68-A0A1-42E7930CCEF2}" type="slidenum">
              <a:rPr lang="ar-SA"/>
              <a:pPr/>
              <a:t>149</a:t>
            </a:fld>
            <a:endParaRPr lang="en-US"/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« هریس »</a:t>
            </a:r>
            <a:r>
              <a:rPr lang="fa-IR" b="1"/>
              <a:t> در سال 1980 فرمولی را برای شناسایی دانش آموزان ضعیف در خواندن ارائه می دهد که عبارت است از بالاترین سطح مهارت خواندن نسبتی است از سن ذهنی و سن تقویتی فرد.    </a:t>
            </a:r>
          </a:p>
        </p:txBody>
      </p:sp>
    </p:spTree>
  </p:cSld>
  <p:clrMapOvr>
    <a:masterClrMapping/>
  </p:clrMapOvr>
  <p:transition advTm="10000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EF1E-1436-48B8-A536-F66DA59B937F}" type="slidenum">
              <a:rPr lang="ar-SA"/>
              <a:pPr/>
              <a:t>15</a:t>
            </a:fld>
            <a:endParaRPr 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470525"/>
          </a:xfrm>
        </p:spPr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ب: اصلاح روشهای آموزشی.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دقت در روش حل مسئله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متناسب سازی محتوا و مواد آموزشی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استفاده از رنگ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ساده سازی طرح یا آرایش صفحه. 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BB55D-F3C0-41F4-9370-317B1F400970}" type="slidenum">
              <a:rPr lang="ar-SA"/>
              <a:pPr/>
              <a:t>150</a:t>
            </a:fld>
            <a:endParaRPr lang="en-US"/>
          </a:p>
        </p:txBody>
      </p:sp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هفتم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اولیا و مربیان و توجه به فرایند یادگیری.</a:t>
            </a:r>
          </a:p>
          <a:p>
            <a:r>
              <a:rPr lang="fa-IR" b="1" dirty="0">
                <a:solidFill>
                  <a:srgbClr val="6699FF"/>
                </a:solidFill>
              </a:rPr>
              <a:t>  سطوح مختلف یادگیری.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یادگیری در سطوح مختلف صورت نمی پذیرد برخی مطالب را سطحی می آموزند برخی عمیقتر و برخی دیگر مطالب را کاملاً درک می کنند . به طور خلاصه یادگیری در سه سطح : شرطی شدن ، آزمایش و خطا و از طریق بینش و بصیرت صورت می گیرد.  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C016A-4D19-461A-BCB2-3BD5E477E4C9}" type="slidenum">
              <a:rPr lang="ar-SA"/>
              <a:pPr/>
              <a:t>151</a:t>
            </a:fld>
            <a:endParaRPr lang="en-US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یادگیری از طریق شرطی شدن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 یادگیری شرطی ساده ترین و ابتدا ترین نوع یاد گیری است و در پیدایی عادت مختلف در انسان یا حیوان نقش مهمی دارد . مقدمات آموزش مانند آموزش خواندن در دانش آموزان با یادگیری شرطی بر اصل تداعی افکار و اندیشه ها صورت می گیرد.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2FE2A-47EF-4A2E-AADE-BB2CF0248102}" type="slidenum">
              <a:rPr lang="ar-SA"/>
              <a:pPr/>
              <a:t>152</a:t>
            </a:fld>
            <a:endParaRPr lang="en-US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یادگیری آزمایش و خطا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برخی از یادگیریها از طریق آزمایش و خطا بدست می آید . در این نوع یاد گیری ، اندیشه و استدلال و یاد آوری نقشی ندارد . یادگیرنده با تکرار عملی به صورت مکانیکی موفق می شود کاری را به نتیجه خوشایند برساند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27C4-A3C9-4D77-9A5C-E30066921933}" type="slidenum">
              <a:rPr lang="ar-SA"/>
              <a:pPr/>
              <a:t>153</a:t>
            </a:fld>
            <a:endParaRPr lang="en-US"/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fa-IR" b="1"/>
              <a:t>از آنجا که </a:t>
            </a:r>
            <a:r>
              <a:rPr lang="fa-IR" b="1">
                <a:solidFill>
                  <a:srgbClr val="6699FF"/>
                </a:solidFill>
              </a:rPr>
              <a:t>یادگیری کوشش و خطا</a:t>
            </a:r>
            <a:r>
              <a:rPr lang="fa-IR" b="1"/>
              <a:t> مبتنی بر بینش     نمی باشد . چندان قابل تعمیم نبوده و در موقعیتهای مشابه دیگر قابل استفاده نمی باشد . یا به عبارت دیگر در موقعیتهای مشابه باز هم باید کوشش و خطا کرد. </a:t>
            </a:r>
          </a:p>
          <a:p>
            <a:pPr marL="609600" indent="-609600"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D017-6072-427E-82FB-790B58DFE88A}" type="slidenum">
              <a:rPr lang="ar-SA"/>
              <a:pPr/>
              <a:t>154</a:t>
            </a:fld>
            <a:endParaRPr lang="en-US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یادگیری از طریق بینش و بصیرت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یادگیری از طریق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بینش زمانی صورت می گیرد که یاد گیرنده چگونگی روابط اجزا یا عناصر موجود در یک پدیده یا مجموعه را درک نموده و نسبت به کل مجموعه اشراف پیدا کند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EA06-0FCF-411F-BAE7-73D605C1D14F}" type="slidenum">
              <a:rPr lang="ar-SA"/>
              <a:pPr/>
              <a:t>155</a:t>
            </a:fld>
            <a:endParaRPr lang="en-US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یادگیری از طریق </a:t>
            </a:r>
            <a:r>
              <a:rPr lang="fa-IR" b="1">
                <a:solidFill>
                  <a:srgbClr val="6699FF"/>
                </a:solidFill>
              </a:rPr>
              <a:t>بینش و بصیرت</a:t>
            </a:r>
            <a:r>
              <a:rPr lang="fa-IR" b="1"/>
              <a:t> موثر ترین و پایدار ترین یادگیریهاست . در این نوع یادگیری ،فراگیر با ادراک دقیق پدیده ها و شناخت روابط میان اجزا و یا عناصر یک پدیده ،فرصت کشف و آفرینندگی ذهنی را می یابد .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694E-F8CA-41DA-9C73-660C33362EE1}" type="slidenum">
              <a:rPr lang="ar-SA"/>
              <a:pPr/>
              <a:t>156</a:t>
            </a:fld>
            <a:endParaRPr lang="en-US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در یادگیری از طریق بینش</a:t>
            </a:r>
            <a:r>
              <a:rPr lang="fa-IR" b="1"/>
              <a:t> ، یادگیرنده</a:t>
            </a:r>
            <a:r>
              <a:rPr lang="fa-IR"/>
              <a:t> </a:t>
            </a:r>
            <a:r>
              <a:rPr lang="fa-IR" b="1"/>
              <a:t>نه تنها به حافظه خود فشار نمی آورد ، بلکه با درک روابط موجود در یک مجموعه به حافظه خود نیز کمک می کند در این نوع یاد گیری ، دانش آموزان فرصت تعمیم آموخته ها را به راحتی پیدا می کنند .</a:t>
            </a:r>
          </a:p>
          <a:p>
            <a:pPr algn="l">
              <a:buFont typeface="Wingdings" pitchFamily="2" charset="2"/>
              <a:buNone/>
            </a:pPr>
            <a:endParaRPr lang="fa-IR"/>
          </a:p>
          <a:p>
            <a:pPr algn="l">
              <a:buFont typeface="Wingdings" pitchFamily="2" charset="2"/>
              <a:buNone/>
            </a:pPr>
            <a:endParaRPr lang="fa-IR"/>
          </a:p>
          <a:p>
            <a:pPr algn="l">
              <a:buFont typeface="Wingdings" pitchFamily="2" charset="2"/>
              <a:buNone/>
            </a:pPr>
            <a:r>
              <a:rPr lang="fa-IR"/>
              <a:t>ادامه </a:t>
            </a:r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9784-66D8-4C31-9832-590597B543DE}" type="slidenum">
              <a:rPr lang="ar-SA"/>
              <a:pPr/>
              <a:t>157</a:t>
            </a:fld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تقویت در یادگیری از طریق بینش</a:t>
            </a:r>
            <a:r>
              <a:rPr lang="fa-IR" b="1"/>
              <a:t> جنبه درونی دارد . به عبارت دیگر وقتی که یادگیرنده یک مسئله را حل می کند ، احساس خوشایندی و رضا مندی درونی پیدا می کند و این احساس باعث می گردد فرد با انگیزه قوی تری مسائل بعدی را حل نماید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BC535-C3AA-4B60-95AA-F0FB1D6D0DFE}" type="slidenum">
              <a:rPr lang="ar-SA"/>
              <a:pPr/>
              <a:t>158</a:t>
            </a:fld>
            <a:endParaRPr lang="en-US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عوامل موثر در یادگیری عبارتند از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رشد و آمادگی. 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تجارب قبلی و یا احراز پیش نیاز ها.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انگیزه.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توجه و دقت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2A34-C677-44FA-B56C-058A3C3E6D79}" type="slidenum">
              <a:rPr lang="ar-SA"/>
              <a:pPr/>
              <a:t>159</a:t>
            </a:fld>
            <a:endParaRPr lang="en-US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رشد و آمادگی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آمادگی ذهنی ، جسمی ، روانی و عاطفی شرط اساسی یادگیری است . برای اینکه دانش آموزان در فراگیری نوشتن ،حساب کردن، خواندن و انجام فعالیتهای آموزشگاهی موفق باشند ، ضروری است از رشد ذهنی و عصبی ،مهارتهای حرکتی ظریف وسازگاری اجتماعی به  حد کافی بهرمند باشد.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0411-FF10-4BDF-BCA2-62F5D4D7D2DA}" type="slidenum">
              <a:rPr lang="ar-SA"/>
              <a:pPr/>
              <a:t>16</a:t>
            </a:fld>
            <a:endParaRPr lang="en-US"/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5. بهره گیری از روشهای چند حسی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6. ساده سازی تکالیف درسی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7. استفاده از وسایل و لوازم کمک آموزشی.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8. دارو درمانی  .</a:t>
            </a:r>
            <a:endParaRPr lang="en-US" b="1"/>
          </a:p>
          <a:p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FD6A-4614-41BF-8714-052AB8049FAB}" type="slidenum">
              <a:rPr lang="ar-SA"/>
              <a:pPr/>
              <a:t>160</a:t>
            </a:fld>
            <a:endParaRPr lang="en-US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با توجه به </a:t>
            </a:r>
            <a:r>
              <a:rPr lang="fa-IR" b="1">
                <a:solidFill>
                  <a:srgbClr val="6699FF"/>
                </a:solidFill>
              </a:rPr>
              <a:t>اصل رشد و آمادگی،</a:t>
            </a:r>
            <a:r>
              <a:rPr lang="fa-IR" b="1"/>
              <a:t> مربیان باید به آمادگی های جسمی ، ذهنی ، عاطفی و روانی ،مهارتهای حرکتی دانش آموزان توجه داشته باشند و حتی الا مکان  از اقدامات مربوط به پیش افتادگی تحصیلی دانش آموزان اجتناب نمود.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A70B5-D565-4D06-A780-73FB189AB705}" type="slidenum">
              <a:rPr lang="ar-SA"/>
              <a:pPr/>
              <a:t>161</a:t>
            </a:fld>
            <a:endParaRPr lang="en-US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تجارب قبلی و یا احراز پیش نیازها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تواناییها ، آ موخته ها و تجارب قبلی هر فرد پایه و اساس قدرت ادراک و یادگیری های بعدی او را تشکیل می دهد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بنابراین توجه به تواناییها و تجربیات قبلی دانش آموزان شرط اساسی توفیق آنها در برنامه های آموزشی         می باشد.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AA5BB-0F50-481D-AF19-A7989A7CB613}" type="slidenum">
              <a:rPr lang="ar-SA"/>
              <a:pPr/>
              <a:t>162</a:t>
            </a:fld>
            <a:endParaRPr lang="en-US"/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انگیزه :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انگیزه از اساسی ترین عوامل موثر در یادگیری است . انگیزه عبارت از میل و رغبتی است که فرد برای رسیدن به هدفی از خود نشان می دهد . هر قدر این انگیزه یا میل بیشتر باشد ،فرد تلاش بیشتری را از خود نشان می دهد.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02E2E-4D11-4546-8F8F-979D56A7F37B}" type="slidenum">
              <a:rPr lang="ar-SA"/>
              <a:pPr/>
              <a:t>163</a:t>
            </a:fld>
            <a:endParaRPr lang="en-US"/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برای اینکه انگیزه در دانش آموزان بوجود آید لازم است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دانش آموزان نگرش مثبت و باز خورد خوشایندی نسبت به درس پیدا نماید.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از شکست های مکرر تحصیلی آنها جلوگیری نمود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از تقویت کننده های مثبت و منفی در فرایند درسی آنها استفاده نمود .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4795-FA63-44D0-8CA0-08A35C2BE3F3}" type="slidenum">
              <a:rPr lang="ar-SA"/>
              <a:pPr/>
              <a:t>164</a:t>
            </a:fld>
            <a:endParaRPr lang="en-US"/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توجه و دقت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توجه یا دقت به معنای متمرکز ساختن ذهن و حواس مختلف برای فهمیدن موضوع خاصی است . توجه مقدمه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ادراک ، یادگیری و تفکر است . یاد گیری به معنای دقیق آن بدون توجه و ادراک مسئله میسر نمی شود 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D6D31-62B0-49E6-9860-70DEBAD677BB}" type="slidenum">
              <a:rPr lang="ar-SA"/>
              <a:pPr/>
              <a:t>165</a:t>
            </a:fld>
            <a:endParaRPr lang="en-US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انواع دقت از لحاظ موضوع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دقت حسی</a:t>
            </a:r>
            <a:r>
              <a:rPr lang="fa-IR" b="1"/>
              <a:t> :یعنی زمانی که محرکهای سمعی یا بصری ، صدا یا آهنگ خاص و منظره زیبایی توجه ما را به خود جلب می کند ، دقت حسی وجود دارد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دقت ذهنی :</a:t>
            </a:r>
            <a:r>
              <a:rPr lang="fa-IR" b="1"/>
              <a:t> زمانی است که فکر ، ایده یا مسئله خاصی ذهن ما را مشغول می سازد. 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7FBD-0F47-48E2-BCB5-A537F3819266}" type="slidenum">
              <a:rPr lang="ar-SA"/>
              <a:pPr/>
              <a:t>166</a:t>
            </a:fld>
            <a:endParaRPr lang="en-US"/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دقت یا توجه مستقیم :</a:t>
            </a:r>
            <a:r>
              <a:rPr lang="fa-IR" b="1"/>
              <a:t> زمانی صورت می گیرد که افراد به دلایل مختلف از جمله علاقه مندی شخصی ،به موضوع خاص توجه کنند.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دقت یا توجه غیر مستقیم:</a:t>
            </a:r>
            <a:r>
              <a:rPr lang="fa-IR" b="1"/>
              <a:t> زمانی صورت می گیرد که مساله یا موضوعی به لحاظ مجاورت با موضوع مورد علاقه ما توجه مان را به خود جلب کند. 		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3" grpId="0" build="p"/>
    </p:bld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AF0E-CBDA-49AF-9D88-AFF5200C0E84}" type="slidenum">
              <a:rPr lang="ar-SA"/>
              <a:pPr/>
              <a:t>167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b="1">
                <a:solidFill>
                  <a:srgbClr val="FFFF00"/>
                </a:solidFill>
              </a:rPr>
              <a:t>الف .عوامل توجه و دقت</a:t>
            </a:r>
            <a:r>
              <a:rPr lang="fa-IR" b="1"/>
              <a:t>  </a:t>
            </a:r>
            <a:endParaRPr lang="en-US" b="1"/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الف. عوامل برون توجه و دقت :</a:t>
            </a:r>
            <a:r>
              <a:rPr lang="fa-IR" b="1"/>
              <a:t> تغییراتی که در محیط افراد رخ می دهد، بیش از یکنواختی و سکون توجه آنها را جلب می کند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تکرار:</a:t>
            </a:r>
            <a:r>
              <a:rPr lang="fa-IR" b="1"/>
              <a:t> تکرار محرک خاص باعث توجه افراد به آن محرک می شود.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2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0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6" grpId="0"/>
      <p:bldP spid="502787" grpId="0" build="p"/>
    </p:bld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4B62-24E9-4A0E-B63C-78239043F134}" type="slidenum">
              <a:rPr lang="ar-SA"/>
              <a:pPr/>
              <a:t>168</a:t>
            </a:fld>
            <a:endParaRPr lang="en-US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شدت:</a:t>
            </a:r>
            <a:r>
              <a:rPr lang="fa-IR" b="1"/>
              <a:t> هر محرکی که شدت آن بیشتر باشد، توجه و دقت بیشتری را به خود معطوف می دارد.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تضاد:</a:t>
            </a:r>
            <a:r>
              <a:rPr lang="fa-IR" b="1"/>
              <a:t> محرکهای متضاد بیشتر از محرکها  مهم آهنگ توجه افراد را به خود جلب می کند.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 تازگی :</a:t>
            </a:r>
            <a:r>
              <a:rPr lang="fa-IR" b="1"/>
              <a:t> محرکهای که از لحاظ کیفی و کمی تازگی داشته باشند،بیش از محرکهای عادی توجه افراد را جلب می کنند.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build="allAtOnce"/>
    </p:bld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BD9A-F2C7-4ACE-A60D-FB7678207FC6}" type="slidenum">
              <a:rPr lang="ar-SA"/>
              <a:pPr/>
              <a:t>169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b="1">
                <a:solidFill>
                  <a:srgbClr val="FFFF00"/>
                </a:solidFill>
              </a:rPr>
              <a:t>ب.عوامل درونی توجه و دقت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عادت :</a:t>
            </a:r>
            <a:r>
              <a:rPr lang="fa-IR" b="1"/>
              <a:t> بعضی از افراد در اثر عادت ،به موضوع خاصی بیش از سایر موضوعات توجه می کنند.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آمادگی روانی:</a:t>
            </a:r>
            <a:r>
              <a:rPr lang="fa-IR" b="1"/>
              <a:t> آمادگی روانی برای توجه به موضوع خاص ، موجب دقت بیشتر فرد می شود.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نیازهای اساسی :</a:t>
            </a:r>
            <a:r>
              <a:rPr lang="fa-IR" b="1"/>
              <a:t> نیازهای هر فرد مهمترین محرک برای جلب توجه و دقت او می باشد.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4" grpId="0"/>
      <p:bldP spid="5048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1799-13AF-4A42-810E-18DD70485B8A}" type="slidenum">
              <a:rPr lang="ar-SA"/>
              <a:pPr/>
              <a:t>17</a:t>
            </a:fld>
            <a:endParaRPr lang="en-US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ششم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5354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a-IR" b="1" dirty="0">
                <a:solidFill>
                  <a:srgbClr val="6699FF"/>
                </a:solidFill>
              </a:rPr>
              <a:t>یادگیری تعاونی یا مشارکت گروهی در یادگیری .</a:t>
            </a:r>
          </a:p>
          <a:p>
            <a:pPr>
              <a:lnSpc>
                <a:spcPct val="90000"/>
              </a:lnSpc>
            </a:pPr>
            <a:r>
              <a:rPr lang="fa-IR" b="1" dirty="0"/>
              <a:t>معلمی شاگرد به شاگرد .</a:t>
            </a:r>
          </a:p>
          <a:p>
            <a:pPr>
              <a:lnSpc>
                <a:spcPct val="90000"/>
              </a:lnSpc>
            </a:pPr>
            <a:r>
              <a:rPr lang="fa-IR" b="1" dirty="0"/>
              <a:t>مداخلات آموزش در رابطه با دانش آموزان ناتوان در یادگیری. </a:t>
            </a:r>
          </a:p>
          <a:p>
            <a:pPr>
              <a:lnSpc>
                <a:spcPct val="90000"/>
              </a:lnSpc>
            </a:pPr>
            <a:r>
              <a:rPr lang="fa-IR" b="1" dirty="0"/>
              <a:t>الف : آموزش دوجانبه. </a:t>
            </a:r>
          </a:p>
          <a:p>
            <a:pPr>
              <a:lnSpc>
                <a:spcPct val="90000"/>
              </a:lnSpc>
            </a:pPr>
            <a:r>
              <a:rPr lang="fa-IR" b="1" dirty="0"/>
              <a:t>ب: روش خود کنترلی توجه. </a:t>
            </a:r>
          </a:p>
          <a:p>
            <a:pPr>
              <a:lnSpc>
                <a:spcPct val="90000"/>
              </a:lnSpc>
            </a:pPr>
            <a:r>
              <a:rPr lang="fa-IR" b="1" dirty="0"/>
              <a:t>ج: روش آموزش خود پرسی.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 dirty="0"/>
              <a:t>ادامه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201FE-BF15-4FE5-A7CD-CC63DE1A9716}" type="slidenum">
              <a:rPr lang="ar-SA"/>
              <a:pPr/>
              <a:t>170</a:t>
            </a:fld>
            <a:endParaRPr lang="en-US"/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رغبت و انگیزه :</a:t>
            </a:r>
            <a:r>
              <a:rPr lang="fa-IR" b="1"/>
              <a:t> تمایلات درونی و انگیزه شخصی در امر توجه و دقت نقش تعیین کننده ای دارد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 ادراک :</a:t>
            </a:r>
            <a:r>
              <a:rPr lang="fa-IR" b="1"/>
              <a:t> گرچه توجه پایه و اساس ادراک است . اما صرف توجه و یا دقت به یک موضوع باعث ادراک آن نمی شود . ادراک یعنی درک محرکهای مختلفی است که به حواس افراد می رسد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5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5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5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59" grpId="0" build="p"/>
    </p:bld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07EED-8020-4E21-9E58-FEFD7E39827C}" type="slidenum">
              <a:rPr lang="ar-SA"/>
              <a:pPr/>
              <a:t>171</a:t>
            </a:fld>
            <a:endParaRPr lang="en-US"/>
          </a:p>
        </p:txBody>
      </p:sp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نقش ممارست و تمرین در فرایند یادگیری</a:t>
            </a:r>
            <a:r>
              <a:rPr lang="fa-IR"/>
              <a:t> </a:t>
            </a:r>
            <a:endParaRPr lang="en-US"/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از عوامل موثر در یادگیری ، تمرین و ممارست است . برای اینکه تمرین موثر واقع شود لازم است 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روش علمی یا اصول صحیح یادگیری اولیه در تمرین رعایت شود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دانش آموزان از پیشرفت خود آگاه باشند . 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500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4" grpId="0"/>
      <p:bldP spid="535554" grpId="1"/>
      <p:bldP spid="535555" grpId="0" build="p"/>
      <p:bldP spid="535555" grpId="1" build="allAtOnce"/>
    </p:bld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2154F-CF5F-44AA-8399-BF4EF1B87902}" type="slidenum">
              <a:rPr lang="ar-SA"/>
              <a:pPr/>
              <a:t>172</a:t>
            </a:fld>
            <a:endParaRPr lang="en-US"/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تمرین باید متنوع باشد:</a:t>
            </a:r>
            <a:r>
              <a:rPr lang="fa-IR" b="1"/>
              <a:t> برای اینکه تمرین یکنواخت باعث سلب انگیزه دانش آموزان می شود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کاربردی باشد:</a:t>
            </a:r>
            <a:r>
              <a:rPr lang="fa-IR" b="1"/>
              <a:t> یعنی دانش آموزان بتوانند آنچه را که تمرین می کنند در محیط زندگی خود بکار ببرند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3" grpId="0" build="p"/>
    </p:bld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0FC8-4AC2-439E-A441-8027244325C8}" type="slidenum">
              <a:rPr lang="ar-SA"/>
              <a:pPr/>
              <a:t>173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نقش تنبیه و تشویق در فرایند یادگیری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تنبیه و تشویق از مهمترین عوامل در یادگیری به شمار می آید و دو اهرم بسیار مهم برای کنترل ،تعدیل و تقویت رفتار انسان می باشد .</a:t>
            </a:r>
          </a:p>
          <a:p>
            <a:pPr>
              <a:buFont typeface="Wingdings" pitchFamily="2" charset="2"/>
              <a:buNone/>
            </a:pPr>
            <a:endParaRPr lang="fa-IR" b="1">
              <a:solidFill>
                <a:srgbClr val="6699FF"/>
              </a:solidFill>
            </a:endParaRP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7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7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79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7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7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7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7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7906" grpId="0"/>
      <p:bldP spid="507907" grpId="0" build="p"/>
    </p:bld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9BCB-8196-42D9-9E48-43D3C9674FBD}" type="slidenum">
              <a:rPr lang="ar-SA"/>
              <a:pPr/>
              <a:t>174</a:t>
            </a:fld>
            <a:endParaRPr lang="en-US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تعریف تنبیه :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در یک معنا یعنی آگاه ساختن فرد نسبت به نتایج رفتار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 نامطلوبش. اما در معنای عام تنبیه عبارت است مواجه شدن با تجارب ناخوشایند. براساس این تعریف هر گونه محدودیت شخصی ، هر نوع معذوریت و محکومیت فرد تنبیه تلقی می شود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1" grpId="0" build="p"/>
    </p:bld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28EF-D01A-4B30-AFC5-9F94AD1C47D5}" type="slidenum">
              <a:rPr lang="ar-SA"/>
              <a:pPr/>
              <a:t>175</a:t>
            </a:fld>
            <a:endParaRPr lang="en-US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تشویق :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تشویق و ترغیب موثر ترین عامل برای اصلاح و تقویت رفتار و یادگیری پایدار است که به دو صورت تقویت مثبت و منفی صورت می گیرد 0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تقویت مثبت :</a:t>
            </a:r>
            <a:r>
              <a:rPr lang="fa-IR" b="1"/>
              <a:t> زمانی است که معلم بعد از مشاهده رفتار مطلوب از دانش آموز ، او را مورد تشویق قرار دهد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55" grpId="0" build="p"/>
    </p:bld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19AFB-9ACD-454A-9159-0F6DBE0858BE}" type="slidenum">
              <a:rPr lang="ar-SA"/>
              <a:pPr/>
              <a:t>176</a:t>
            </a:fld>
            <a:endParaRPr lang="en-US"/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r>
              <a:rPr lang="fa-IR" b="1"/>
              <a:t>تقویت منفی:</a:t>
            </a:r>
          </a:p>
          <a:p>
            <a:r>
              <a:rPr lang="fa-IR" b="1"/>
              <a:t>تقویت منفی ، تنبیه نیست ، اما تشویق است غیر مستقیم و منظور از آن این است که دانش آموز برای گریز از نتایج نا خوشایند رفتاری نامطلوبش، به اصلاع خویشتن خود بپردازد.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7" grpId="0" build="p"/>
    </p:bld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1E83C-FAF2-4D2F-ACB7-C14D29A93941}" type="slidenum">
              <a:rPr lang="ar-SA"/>
              <a:pPr/>
              <a:t>177</a:t>
            </a:fld>
            <a:endParaRPr lang="en-US"/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مراحل مختلف حافظه :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توجه :</a:t>
            </a:r>
            <a:r>
              <a:rPr lang="fa-IR" b="1"/>
              <a:t> هر محرکی بیشتر روی افراد تاثیر بگذارد ، توجه آنها را بیشتر جلب می کند 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حفظ یا به خاطر سپردن :</a:t>
            </a:r>
            <a:r>
              <a:rPr lang="fa-IR" b="1"/>
              <a:t> به خاطر سپاری دریافتها و آموخته های سمعی ، بصری و عملی مهمترین رکن و اساس حافظه است . 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0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0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0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0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79" grpId="0" build="p"/>
    </p:bld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8844-6C47-4338-86AE-EDD8C9E5B624}" type="slidenum">
              <a:rPr lang="ar-SA"/>
              <a:pPr/>
              <a:t>178</a:t>
            </a:fld>
            <a:endParaRPr lang="en-US"/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یادآوری</a:t>
            </a:r>
            <a:r>
              <a:rPr lang="fa-IR" b="1"/>
              <a:t> : فرایند از فعالیت ذهنی که ضمن آن فرد موضوعات، مطالب و اموری را که در کذشته دریافت وبه خاطر سپرده ، بیاد آورد.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تشخیص یا بازشناسی: </a:t>
            </a:r>
            <a:r>
              <a:rPr lang="fa-IR" b="1"/>
              <a:t>به خاطر آوردن یا شناختن اموری که در گذشته وارد حافظه افراد شده و اکنون به گونه ای در معرض حواس آنها قرار دارد، تشخیص یا بازشناسی می گویند.</a:t>
            </a:r>
            <a:endParaRPr lang="en-US" b="1">
              <a:solidFill>
                <a:srgbClr val="6699FF"/>
              </a:solidFill>
            </a:endParaRPr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1" grpId="0" build="p"/>
    </p:bld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5DF3-62BC-4E9D-A54E-70653D70F299}" type="slidenum">
              <a:rPr lang="ar-SA"/>
              <a:pPr/>
              <a:t>179</a:t>
            </a:fld>
            <a:endParaRPr lang="en-US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اندازه گیری حافظه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با برخی از آزمونهای هوشی استاندارد نظیر « تهران – استنفرد ، بینه » ، « وکسلر» ، « ریون » ، «لیتر » می توان قدرت حافظه افراد را اندازه گیری نمود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51200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02" grpId="0"/>
      <p:bldP spid="51200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736AE-1289-4AD2-9477-FA2C65651442}" type="slidenum">
              <a:rPr lang="ar-SA"/>
              <a:pPr/>
              <a:t>18</a:t>
            </a:fld>
            <a:endParaRPr 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473700"/>
          </a:xfrm>
        </p:spPr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د: روش استفاده از کلمات کلیدی .</a:t>
            </a:r>
          </a:p>
          <a:p>
            <a:r>
              <a:rPr lang="fa-IR" b="1">
                <a:solidFill>
                  <a:srgbClr val="6699FF"/>
                </a:solidFill>
              </a:rPr>
              <a:t>و: طراحی برنامه آموزشی انفرادی برای دانش آموزان که دچار اختلال در یادگیری هستند. </a:t>
            </a:r>
          </a:p>
          <a:p>
            <a:r>
              <a:rPr lang="fa-IR" b="1"/>
              <a:t>متغییر های آموزش انفرادی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فضای یادگیری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زمان.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A9E1-EF9F-4AAB-96D5-D8ADB73FBCFD}" type="slidenum">
              <a:rPr lang="ar-SA"/>
              <a:pPr/>
              <a:t>180</a:t>
            </a:fld>
            <a:endParaRPr lang="en-US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علل فراموشی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گذشت زمان :</a:t>
            </a:r>
            <a:r>
              <a:rPr lang="fa-IR" b="1"/>
              <a:t> عدم استفاده از آموخته های قبلی یکی از مهمترین عامل در فراموشی افراد می باشد 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تداخل مطالب :</a:t>
            </a:r>
            <a:r>
              <a:rPr lang="fa-IR" b="1"/>
              <a:t> یعنی تداخل بین آموخته های قبلی ، فعلی و بعدی . تداخل مطالب زمانی بیشتری مشهود خواهد بود که دو فعالیت شباهت زیادی به یکدیگر داشته باشد . 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51302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26" grpId="0"/>
      <p:bldP spid="513027" grpId="0" build="p"/>
    </p:bld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1F66-7926-4BE0-8FFF-604227876533}" type="slidenum">
              <a:rPr lang="ar-SA"/>
              <a:pPr/>
              <a:t>181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انواع تداخل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الف: باز داری واگرا یا منع موثر در گذشته :</a:t>
            </a:r>
            <a:r>
              <a:rPr lang="fa-IR" b="1"/>
              <a:t> یعنی مطالب یاد گرفته شده بعدی مانع یاد آوری مطالب فعلی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می گردد . </a:t>
            </a:r>
            <a:endParaRPr lang="en-US" b="1"/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ب: بازداری فرا گرا یا منع موثر بعدی :</a:t>
            </a:r>
            <a:r>
              <a:rPr lang="fa-IR" b="1"/>
              <a:t> یعنی یادگیری قبلی ، یادگیری بعدی را مختل کرده و یادگیری آن را دچار مشکل می سازد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0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50" grpId="0"/>
      <p:bldP spid="514051" grpId="0" build="p"/>
    </p:bld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4B01E-C1A4-40FA-9B68-E05251144CE3}" type="slidenum">
              <a:rPr lang="ar-SA"/>
              <a:pPr/>
              <a:t>182</a:t>
            </a:fld>
            <a:endParaRPr lang="en-US"/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سرکوبی یا انزجار :</a:t>
            </a:r>
            <a:r>
              <a:rPr lang="fa-IR" b="1"/>
              <a:t> یعنی بیرون راندن تجارب نامطلوب ، تلخ و اضطراب انگیز از قسمت آگاه ذهن 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اضطراب :</a:t>
            </a:r>
            <a:r>
              <a:rPr lang="fa-IR" b="1"/>
              <a:t> هیجان ، ترس و اضطراب باعث فراموشی اطلاعاتی می شود که افراد قصد بیان آن را دارند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5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5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5" grpId="0" build="p"/>
    </p:bld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D0B7-F6BB-4732-93DD-7A68F0659033}" type="slidenum">
              <a:rPr lang="ar-SA"/>
              <a:pPr/>
              <a:t>183</a:t>
            </a:fld>
            <a:endParaRPr lang="en-US"/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 عجله و شتاب :</a:t>
            </a:r>
            <a:r>
              <a:rPr lang="fa-IR" b="1"/>
              <a:t> تعجیل در یاد آوری مطالب و پاسخ گویی به سوالات موجب فراموشی زود گذر می شود 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 تغییر محیط :</a:t>
            </a:r>
            <a:r>
              <a:rPr lang="fa-IR" b="1"/>
              <a:t> یعنی همانطوری که محیط می تواند یادآور آموخته ها ، تجارب گذشته و رویداد ها باشد ، به همان صورت تغییر آن موجبات فراموشی را فراهم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می سازد.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500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099" grpId="0" build="p"/>
      <p:bldP spid="516099" grpId="1" build="allAtOnce"/>
    </p:bld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A7C03-CAC7-4205-B90A-878382DEA463}" type="slidenum">
              <a:rPr lang="ar-SA"/>
              <a:pPr/>
              <a:t>184</a:t>
            </a:fld>
            <a:endParaRPr lang="en-US"/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عوامل موثر در تقویت حافظه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</a:t>
            </a:r>
            <a:r>
              <a:rPr lang="fa-IR" b="1"/>
              <a:t> معنادار بودن موضوع یادگیری 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</a:t>
            </a:r>
            <a:r>
              <a:rPr lang="fa-IR" b="1"/>
              <a:t> خوشایندی موضوع یادگیری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</a:t>
            </a:r>
            <a:r>
              <a:rPr lang="fa-IR" b="1"/>
              <a:t> تکرار و کاربرد آموخته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3" grpId="0" build="p"/>
    </p:bld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9AC0-D55A-45E7-8C10-4FCB13C0FBED}" type="slidenum">
              <a:rPr lang="ar-SA"/>
              <a:pPr/>
              <a:t>185</a:t>
            </a:fld>
            <a:endParaRPr lang="en-US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کل خوانی :</a:t>
            </a:r>
            <a:r>
              <a:rPr lang="fa-IR" b="1"/>
              <a:t> یعنی یادگیرنده ابتدا مطالب را به صورت کلی بخواند و سپس به اجزای تشکیل دهنده آن توجه کند 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</a:t>
            </a:r>
            <a:r>
              <a:rPr lang="fa-IR" b="1"/>
              <a:t> دقت به هنگام مطالعه 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</a:t>
            </a:r>
            <a:r>
              <a:rPr lang="fa-IR" b="1"/>
              <a:t> پرهیز از حفظ مطالب طولانی ، بدون فاصله و استراحت کافی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7.</a:t>
            </a:r>
            <a:r>
              <a:rPr lang="fa-IR" b="1"/>
              <a:t> نقل و بیان آموخته ها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7" grpId="0" build="p"/>
    </p:bld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C0EC-EC23-498B-8702-B20CB1940FB6}" type="slidenum">
              <a:rPr lang="ar-SA"/>
              <a:pPr/>
              <a:t>186</a:t>
            </a:fld>
            <a:endParaRPr lang="en-US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هشتم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روشهای تقویت اعتماد به نفس در کودکان و نوجوانان.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</a:t>
            </a:r>
            <a:r>
              <a:rPr lang="fa-IR" b="1"/>
              <a:t> سعی کنید همیشه توانمندی های کودک و نوجوانان را مد نظر قرار دهید و نه ضعفها و ناتوانیهای او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</a:t>
            </a:r>
            <a:r>
              <a:rPr lang="fa-IR" b="1"/>
              <a:t> برای کودک و نوجوان تجارب خوشایندی از فعالیت های مستقل و آزاد فراهم نمایید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519170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0" grpId="0"/>
      <p:bldP spid="519171" grpId="0" build="p"/>
    </p:bld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1AFD5-03B2-47DE-B6F5-A88A5DA347B8}" type="slidenum">
              <a:rPr lang="ar-SA"/>
              <a:pPr/>
              <a:t>187</a:t>
            </a:fld>
            <a:endParaRPr lang="en-US"/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</a:t>
            </a:r>
            <a:r>
              <a:rPr lang="fa-IR" b="1"/>
              <a:t> تجارب موفقیت آمیز کودک و نوجوان را افزایش دهید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</a:t>
            </a:r>
            <a:r>
              <a:rPr lang="fa-IR" b="1"/>
              <a:t> تحمل کودک و نوجوان را برای مواجه شدن با ناکامیهای احتمالی افزایش دهید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</a:t>
            </a:r>
            <a:r>
              <a:rPr lang="fa-IR" b="1"/>
              <a:t> رفتار مصمم و مطمئن و در عین حال مطلوب کودک و نوجوان را تقویت نمایید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2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0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0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20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20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20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20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195" grpId="0" build="p"/>
    </p:bld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93A59-4758-4302-BC57-FA37302B4469}" type="slidenum">
              <a:rPr lang="ar-SA"/>
              <a:pPr/>
              <a:t>188</a:t>
            </a:fld>
            <a:endParaRPr lang="en-US"/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</a:t>
            </a:r>
            <a:r>
              <a:rPr lang="fa-IR" b="1"/>
              <a:t> مهارت های اجتماعی کودک و نوجوان کمرو و فاقد اعتماد به نفس را تقویت نمایید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7.</a:t>
            </a:r>
            <a:r>
              <a:rPr lang="fa-IR" b="1"/>
              <a:t> کودک یا نوجوانان خود را با الگوهای رفتاری مطلوب آشنا نمایید.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1E94-4241-4D1A-965A-342BC156C633}" type="slidenum">
              <a:rPr lang="ar-SA"/>
              <a:pPr/>
              <a:t>19</a:t>
            </a:fld>
            <a:endParaRPr lang="en-US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3. عامل چند وجهی.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میزان دشواری دروس.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5. سادگی زبان آموزشی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6. روابط شخصی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7. توسعه فرایند خواندن .</a:t>
            </a:r>
          </a:p>
          <a:p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895-A9FD-47C8-8F04-7CA776AF47A7}" type="slidenum">
              <a:rPr lang="ar-SA"/>
              <a:pPr/>
              <a:t>2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اهداف و جایگاه درس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/>
              <a:t>کتاب حاضر در زمینه، اختلالات یادگیری می باشد که شامل تعریف ، دیدگاههای مختلف در تبیین اختلالات یادگیری ، نشانگان ویژه اختلالات یادگیری ، برنامه های ویژه آموزشی اختلالات یادگیری چگونگی نقش خانواده در رابطه با اختلالات یادگیری می باشد .</a:t>
            </a:r>
          </a:p>
          <a:p>
            <a:r>
              <a:rPr lang="fa-IR" b="1" dirty="0"/>
              <a:t>این کتاب برای دانشجویان رشته روان شناسی در هشت فصل تهیه شده است.  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94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4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4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2" grpId="0"/>
      <p:bldP spid="39424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9853E-40BB-4B74-965D-30DD8E8B7A37}" type="slidenum">
              <a:rPr lang="ar-SA"/>
              <a:pPr/>
              <a:t>20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تحلیلی از فرایند خواندن.</a:t>
            </a:r>
            <a:r>
              <a:rPr lang="fa-IR" b="1"/>
              <a:t> </a:t>
            </a:r>
          </a:p>
          <a:p>
            <a:r>
              <a:rPr lang="fa-IR" b="1"/>
              <a:t>تشریح زمینه های اصلی فرایند خواندن. </a:t>
            </a:r>
          </a:p>
          <a:p>
            <a:r>
              <a:rPr lang="fa-IR" b="1"/>
              <a:t>نقش ویژه معلم در تقویت مهارت خواندن در دانش آموزان. </a:t>
            </a:r>
          </a:p>
          <a:p>
            <a:r>
              <a:rPr lang="fa-IR" b="1"/>
              <a:t>فرایند تشخیص.</a:t>
            </a:r>
          </a:p>
          <a:p>
            <a:r>
              <a:rPr lang="fa-IR" b="1"/>
              <a:t>معیارهای تشخیص در مرحله اول. 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8237-5DBE-4DF8-B310-5F387E663CD3}" type="slidenum">
              <a:rPr lang="ar-SA"/>
              <a:pPr/>
              <a:t>21</a:t>
            </a:fld>
            <a:endParaRPr lang="en-US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تشریح مشکل کودک.</a:t>
            </a:r>
            <a:r>
              <a:rPr lang="fa-IR" b="1"/>
              <a:t> </a:t>
            </a:r>
          </a:p>
          <a:p>
            <a:r>
              <a:rPr lang="fa-IR" b="1"/>
              <a:t>تعیین قابلیت شاگردان در خواندن. </a:t>
            </a:r>
          </a:p>
          <a:p>
            <a:r>
              <a:rPr lang="fa-IR" b="1"/>
              <a:t>معیارهای تشخیص برای شناسایی و طبقه بندی دانش آموزان از نظر خواندن. </a:t>
            </a:r>
          </a:p>
          <a:p>
            <a:r>
              <a:rPr lang="fa-IR" b="1"/>
              <a:t>چند توصیه خاص در شیوه کارکردن با دانش آموزان با نشانگان اختلال در یادگیری. 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3FC5-3A7A-4E5F-BD0D-57DF80FEA90A}" type="slidenum">
              <a:rPr lang="ar-SA"/>
              <a:pPr/>
              <a:t>22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هفتم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اولیا و مربیان و توجه به فرایند یادگیری. </a:t>
            </a:r>
          </a:p>
          <a:p>
            <a:r>
              <a:rPr lang="fa-IR" b="1" dirty="0">
                <a:solidFill>
                  <a:srgbClr val="6699FF"/>
                </a:solidFill>
              </a:rPr>
              <a:t>سطوح مختلف یادگیری .</a:t>
            </a:r>
          </a:p>
          <a:p>
            <a:r>
              <a:rPr lang="fa-IR" b="1" dirty="0"/>
              <a:t>الف: یادگیری از طریق شرطی شدن. </a:t>
            </a:r>
          </a:p>
          <a:p>
            <a:r>
              <a:rPr lang="fa-IR" b="1" dirty="0"/>
              <a:t>ب: یادگیری از طریق آزمایش و خطا.</a:t>
            </a:r>
          </a:p>
          <a:p>
            <a:r>
              <a:rPr lang="fa-IR" b="1" dirty="0"/>
              <a:t>ج: یادگیری از طریق بینش یا بصیرت.</a:t>
            </a:r>
          </a:p>
          <a:p>
            <a:pPr>
              <a:buFont typeface="Wingdings" pitchFamily="2" charset="2"/>
              <a:buNone/>
            </a:pPr>
            <a:endParaRPr lang="fa-IR" b="1" dirty="0"/>
          </a:p>
          <a:p>
            <a:pPr algn="l">
              <a:buFont typeface="Wingdings" pitchFamily="2" charset="2"/>
              <a:buNone/>
            </a:pPr>
            <a:r>
              <a:rPr lang="fa-IR" b="1" dirty="0"/>
              <a:t>ادامه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9931-EE37-408A-98A7-492AE846DB05}" type="slidenum">
              <a:rPr lang="ar-SA"/>
              <a:pPr/>
              <a:t>23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sz="4000" b="1">
                <a:solidFill>
                  <a:srgbClr val="FFFF00"/>
                </a:solidFill>
              </a:rPr>
              <a:t>اولیاء و مربیان و توجه به فرایند یادگیری و عوامل موثر درآن</a:t>
            </a:r>
            <a:r>
              <a:rPr lang="fa-IR" sz="4000" b="1"/>
              <a:t> </a:t>
            </a:r>
            <a:endParaRPr lang="en-US" sz="4000" b="1"/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6425" y="1703388"/>
            <a:ext cx="7931150" cy="4344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a-IR" sz="2800" b="1"/>
              <a:t>الف: عوامل برونی توجه و دقت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</a:pPr>
            <a:r>
              <a:rPr lang="fa-IR" sz="2800" b="1"/>
              <a:t>ب: عوامل درونی توجه و دقت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</a:pPr>
            <a:r>
              <a:rPr lang="fa-IR" sz="2800" b="1">
                <a:solidFill>
                  <a:srgbClr val="6699FF"/>
                </a:solidFill>
              </a:rPr>
              <a:t>مراحل مختلف حافظه</a:t>
            </a:r>
            <a:r>
              <a:rPr lang="en-US" sz="2800" b="1">
                <a:solidFill>
                  <a:srgbClr val="6699FF"/>
                </a:solidFill>
              </a:rPr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/>
              <a:t>1. توجه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/>
              <a:t>2. حفظ یا به خاطر سپردن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/>
              <a:t>3. یادآوری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/>
              <a:t>4. تشخیص یا بازشناسی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/>
              <a:t>ادامه</a:t>
            </a:r>
            <a:endParaRPr lang="en-US" sz="2800" b="1"/>
          </a:p>
        </p:txBody>
      </p:sp>
    </p:spTree>
  </p:cSld>
  <p:clrMapOvr>
    <a:masterClrMapping/>
  </p:clrMapOvr>
  <p:transition advTm="10000"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5A19-250E-471E-9CF4-6D398DADB6EF}" type="slidenum">
              <a:rPr lang="ar-SA"/>
              <a:pPr/>
              <a:t>24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اندازه گیری حافظه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4624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فراموشی و علل آن</a:t>
            </a:r>
            <a:r>
              <a:rPr lang="en-US" b="1">
                <a:solidFill>
                  <a:srgbClr val="6699FF"/>
                </a:solidFill>
              </a:rPr>
              <a:t>.</a:t>
            </a:r>
            <a:r>
              <a:rPr lang="fa-IR" b="1"/>
              <a:t> </a:t>
            </a:r>
          </a:p>
          <a:p>
            <a:pPr>
              <a:lnSpc>
                <a:spcPct val="90000"/>
              </a:lnSpc>
            </a:pPr>
            <a:r>
              <a:rPr lang="fa-IR" b="1"/>
              <a:t>1. گذشت زمان</a:t>
            </a:r>
            <a:r>
              <a:rPr lang="en-US" b="1"/>
              <a:t>.</a:t>
            </a:r>
            <a:r>
              <a:rPr lang="fa-IR" b="1"/>
              <a:t> </a:t>
            </a:r>
          </a:p>
          <a:p>
            <a:pPr>
              <a:lnSpc>
                <a:spcPct val="90000"/>
              </a:lnSpc>
            </a:pPr>
            <a:r>
              <a:rPr lang="fa-IR" b="1"/>
              <a:t>2. تداخل مطالب</a:t>
            </a:r>
            <a:r>
              <a:rPr lang="en-US" b="1"/>
              <a:t>.</a:t>
            </a:r>
            <a:r>
              <a:rPr lang="fa-IR" b="1"/>
              <a:t> </a:t>
            </a:r>
          </a:p>
          <a:p>
            <a:pPr>
              <a:lnSpc>
                <a:spcPct val="90000"/>
              </a:lnSpc>
            </a:pPr>
            <a:r>
              <a:rPr lang="fa-IR" b="1"/>
              <a:t>3. سرکوبی یا انزجار</a:t>
            </a:r>
            <a:r>
              <a:rPr lang="en-US" b="1"/>
              <a:t>.</a:t>
            </a:r>
            <a:r>
              <a:rPr lang="fa-IR" b="1"/>
              <a:t> </a:t>
            </a:r>
          </a:p>
          <a:p>
            <a:pPr>
              <a:lnSpc>
                <a:spcPct val="90000"/>
              </a:lnSpc>
            </a:pPr>
            <a:r>
              <a:rPr lang="fa-IR" b="1"/>
              <a:t>4. اضطراب</a:t>
            </a:r>
            <a:r>
              <a:rPr lang="en-US" b="1"/>
              <a:t>.</a:t>
            </a:r>
            <a:endParaRPr lang="fa-IR" b="1"/>
          </a:p>
          <a:p>
            <a:pPr>
              <a:lnSpc>
                <a:spcPct val="90000"/>
              </a:lnSpc>
            </a:pPr>
            <a:r>
              <a:rPr lang="fa-IR" b="1"/>
              <a:t>5. عجله و شتاب</a:t>
            </a:r>
            <a:r>
              <a:rPr lang="en-US" b="1"/>
              <a:t>.</a:t>
            </a:r>
            <a:endParaRPr lang="fa-IR" b="1"/>
          </a:p>
          <a:p>
            <a:pPr>
              <a:lnSpc>
                <a:spcPct val="90000"/>
              </a:lnSpc>
            </a:pPr>
            <a:r>
              <a:rPr lang="fa-IR" b="1"/>
              <a:t>6. تغییر محیط </a:t>
            </a:r>
            <a:r>
              <a:rPr lang="en-US" b="1"/>
              <a:t>.</a:t>
            </a:r>
            <a:endParaRPr lang="fa-IR" b="1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4E2CC-43BF-4CB4-8AC9-85ED6A25E623}" type="slidenum">
              <a:rPr lang="ar-SA"/>
              <a:pPr/>
              <a:t>25</a:t>
            </a:fld>
            <a:endParaRPr lang="en-US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1831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a-IR" sz="2800" b="1">
                <a:solidFill>
                  <a:srgbClr val="6699FF"/>
                </a:solidFill>
              </a:rPr>
              <a:t>عوامل موثر در</a:t>
            </a:r>
            <a:r>
              <a:rPr lang="en-US" sz="2800" b="1">
                <a:solidFill>
                  <a:srgbClr val="6699FF"/>
                </a:solidFill>
              </a:rPr>
              <a:t> </a:t>
            </a:r>
            <a:r>
              <a:rPr lang="fa-IR" sz="2800" b="1">
                <a:solidFill>
                  <a:srgbClr val="6699FF"/>
                </a:solidFill>
              </a:rPr>
              <a:t>تقویت حافظه</a:t>
            </a:r>
            <a:r>
              <a:rPr lang="en-US" sz="2800" b="1">
                <a:solidFill>
                  <a:srgbClr val="6699FF"/>
                </a:solidFill>
              </a:rPr>
              <a:t>.</a:t>
            </a:r>
            <a:r>
              <a:rPr lang="fa-IR" sz="2800" b="1">
                <a:solidFill>
                  <a:srgbClr val="6699FF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fa-IR" sz="2800" b="1"/>
              <a:t>1. معنا دار بودن موضوع یادگیری</a:t>
            </a:r>
            <a:r>
              <a:rPr lang="en-US" sz="2800" b="1"/>
              <a:t>.</a:t>
            </a:r>
            <a:endParaRPr lang="fa-IR" sz="2800" b="1"/>
          </a:p>
          <a:p>
            <a:pPr>
              <a:lnSpc>
                <a:spcPct val="90000"/>
              </a:lnSpc>
            </a:pPr>
            <a:r>
              <a:rPr lang="fa-IR" sz="2800" b="1"/>
              <a:t>2. خوشایندی موضوع یادگیری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</a:pPr>
            <a:r>
              <a:rPr lang="fa-IR" sz="2800" b="1"/>
              <a:t>3. تکرار و کاربرد آموخته ها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</a:pPr>
            <a:r>
              <a:rPr lang="fa-IR" sz="2800" b="1"/>
              <a:t>4. کل خوانی </a:t>
            </a:r>
            <a:r>
              <a:rPr lang="en-US" sz="2800" b="1"/>
              <a:t>.</a:t>
            </a:r>
            <a:r>
              <a:rPr lang="fa-IR" sz="2800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a-IR" sz="2800" b="1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/>
              <a:t>ادامه</a:t>
            </a:r>
            <a:endParaRPr lang="fa-IR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a-IR" sz="2800" b="1"/>
          </a:p>
          <a:p>
            <a:pPr>
              <a:lnSpc>
                <a:spcPct val="90000"/>
              </a:lnSpc>
            </a:pPr>
            <a:endParaRPr lang="fa-IR" sz="2800" b="1"/>
          </a:p>
          <a:p>
            <a:pPr>
              <a:lnSpc>
                <a:spcPct val="90000"/>
              </a:lnSpc>
            </a:pPr>
            <a:endParaRPr lang="fa-IR" sz="28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/>
              <a:t> </a:t>
            </a:r>
          </a:p>
        </p:txBody>
      </p:sp>
    </p:spTree>
  </p:cSld>
  <p:clrMapOvr>
    <a:masterClrMapping/>
  </p:clrMapOvr>
  <p:transition advTm="10000">
    <p:wedg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EE18F-76C3-4426-B4D1-42D9D16BE513}" type="slidenum">
              <a:rPr lang="ar-SA"/>
              <a:pPr/>
              <a:t>26</a:t>
            </a:fld>
            <a:endParaRPr lang="en-US"/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4530725"/>
          </a:xfrm>
        </p:spPr>
        <p:txBody>
          <a:bodyPr/>
          <a:lstStyle/>
          <a:p>
            <a:r>
              <a:rPr lang="fa-IR" b="1"/>
              <a:t>5. دقت به هنگام آموخته</a:t>
            </a:r>
            <a:r>
              <a:rPr lang="en-US" b="1"/>
              <a:t>.</a:t>
            </a:r>
            <a:r>
              <a:rPr lang="fa-IR" b="1"/>
              <a:t> </a:t>
            </a:r>
          </a:p>
          <a:p>
            <a:r>
              <a:rPr lang="fa-IR" b="1"/>
              <a:t>6. پرهیز از حفظ مطالب طولانی بدون فاصله و استراحت کافی</a:t>
            </a:r>
            <a:r>
              <a:rPr lang="en-US" b="1"/>
              <a:t>.</a:t>
            </a:r>
            <a:endParaRPr lang="fa-IR" b="1"/>
          </a:p>
          <a:p>
            <a:r>
              <a:rPr lang="fa-IR" b="1"/>
              <a:t>7. نقل و بیان آموخته ها. </a:t>
            </a:r>
            <a:endParaRPr lang="en-US" b="1"/>
          </a:p>
          <a:p>
            <a:pPr>
              <a:buFont typeface="Wingdings" pitchFamily="2" charset="2"/>
              <a:buNone/>
            </a:pPr>
            <a:endParaRPr lang="fa-IR"/>
          </a:p>
          <a:p>
            <a:pPr>
              <a:buFont typeface="Wingdings" pitchFamily="2" charset="2"/>
              <a:buNone/>
            </a:pPr>
            <a:endParaRPr lang="fa-IR"/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1A9F-60FC-4361-BB08-ACD82F540E02}" type="slidenum">
              <a:rPr lang="ar-SA"/>
              <a:pPr/>
              <a:t>27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هشتم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تقویت اعتماد به نفس در کودکان و پیشرفت تحصیلی</a:t>
            </a:r>
            <a:r>
              <a:rPr lang="en-US" b="1" dirty="0">
                <a:solidFill>
                  <a:srgbClr val="6699FF"/>
                </a:solidFill>
              </a:rPr>
              <a:t>.</a:t>
            </a:r>
            <a:r>
              <a:rPr lang="fa-IR" b="1" dirty="0">
                <a:solidFill>
                  <a:srgbClr val="6699FF"/>
                </a:solidFill>
              </a:rPr>
              <a:t> </a:t>
            </a:r>
          </a:p>
          <a:p>
            <a:r>
              <a:rPr lang="fa-IR" b="1" dirty="0"/>
              <a:t>روشهای تقویت اعتماد به نفس در کودکان و نوجوانان</a:t>
            </a:r>
            <a:r>
              <a:rPr lang="en-US" b="1" dirty="0"/>
              <a:t>.</a:t>
            </a:r>
            <a:endParaRPr lang="fa-IR" b="1" dirty="0"/>
          </a:p>
          <a:p>
            <a:pPr>
              <a:buFont typeface="Wingdings" pitchFamily="2" charset="2"/>
              <a:buNone/>
            </a:pPr>
            <a:endParaRPr lang="en-US" b="1" dirty="0"/>
          </a:p>
        </p:txBody>
      </p:sp>
    </p:spTree>
  </p:cSld>
  <p:clrMapOvr>
    <a:masterClrMapping/>
  </p:clrMapOvr>
  <p:transition advTm="10000">
    <p:wedg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6744-23D2-4238-8A2B-1953AC817C31}" type="slidenum">
              <a:rPr lang="ar-SA"/>
              <a:pPr/>
              <a:t>28</a:t>
            </a:fld>
            <a:endParaRPr lang="en-US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اول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تقویت ناتوانی یادگیری:</a:t>
            </a:r>
            <a:r>
              <a:rPr lang="fa-IR" b="1"/>
              <a:t> یک نوع نارسایی شناختی در یک یا چند فرایند ذهنی در حوزه درک صحیح زبان گفتاری ، نوشتاری، شنیداری، فکر کردن ، خواندن ، نوشتن ، هجی کردن و محاسبات ریاضی مربوط می شود</a:t>
            </a:r>
            <a:r>
              <a:rPr lang="en-US" b="1"/>
              <a:t>.</a:t>
            </a:r>
            <a:r>
              <a:rPr lang="fa-IR" b="1"/>
              <a:t>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2EA78-B8B5-46F0-8D63-BD789D3DE482}" type="slidenum">
              <a:rPr lang="ar-SA"/>
              <a:pPr/>
              <a:t>29</a:t>
            </a:fld>
            <a:endParaRPr 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تاریخچه ناتواییهای یادگیری :</a:t>
            </a:r>
          </a:p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چهار مرحله </a:t>
            </a:r>
          </a:p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1. دوره اول (1930-1800 )</a:t>
            </a:r>
            <a:r>
              <a:rPr lang="fa-IR" b="1"/>
              <a:t> که مرحله بنیادی بود .در این دوره کنشهای مغز مورد توجه بود</a:t>
            </a:r>
            <a:r>
              <a:rPr lang="en-US" b="1"/>
              <a:t>.</a:t>
            </a:r>
            <a:endParaRPr lang="fa-IR" b="1"/>
          </a:p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2. دوره دوم (1960-1930 )</a:t>
            </a:r>
            <a:r>
              <a:rPr lang="fa-IR" b="1"/>
              <a:t> دوره انتقال نام گرفت : در این دوره تحقیقات مربوط به کنشهای مغزی در حوزه روانشناسی کودک به کار گرفته شد</a:t>
            </a:r>
            <a:r>
              <a:rPr lang="en-US" b="1"/>
              <a:t>.</a:t>
            </a:r>
            <a:endParaRPr lang="fa-IR" b="1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ادامه دارد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AD728-53EC-418B-9EA8-58D8436CCB8B}" type="slidenum">
              <a:rPr lang="ar-SA"/>
              <a:pPr/>
              <a:t>3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هدف 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آشنایی دانشجویان رشته روان شناسی در زمینه ، تعریف ، دیدگاههای مختلف ، نشانگان ویژه ، برنامه های ویژه آموزشی و چگونگی بازپروری اختلالات یادگیری         می باشد.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5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6" grpId="0"/>
      <p:bldP spid="39526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797-5232-4A9A-B03E-09943648BC86}" type="slidenum">
              <a:rPr lang="ar-SA"/>
              <a:pPr/>
              <a:t>30</a:t>
            </a:fld>
            <a:endParaRPr lang="en-US"/>
          </a:p>
        </p:txBody>
      </p:sp>
      <p:sp>
        <p:nvSpPr>
          <p:cNvPr id="418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3. دوره سوم مرحله تلفیق بود</a:t>
            </a:r>
            <a:r>
              <a:rPr lang="fa-IR" b="1"/>
              <a:t> : توجه به برنامه های آموزش مدارس عادی و ارئه خدمات ویژه</a:t>
            </a:r>
            <a:r>
              <a:rPr lang="en-US" b="1"/>
              <a:t>.</a:t>
            </a:r>
            <a:r>
              <a:rPr lang="fa-IR" b="1"/>
              <a:t> </a:t>
            </a:r>
          </a:p>
          <a:p>
            <a:r>
              <a:rPr lang="fa-IR" b="1">
                <a:solidFill>
                  <a:srgbClr val="6699FF"/>
                </a:solidFill>
              </a:rPr>
              <a:t>4. دوره چهارم که از 1980 به بعد بود</a:t>
            </a:r>
            <a:r>
              <a:rPr lang="fa-IR" b="1"/>
              <a:t> ، دوره معاصر نام گرفت </a:t>
            </a:r>
            <a:r>
              <a:rPr lang="en-US" b="1"/>
              <a:t>.</a:t>
            </a:r>
          </a:p>
          <a:p>
            <a:endParaRPr lang="en-US" b="1"/>
          </a:p>
          <a:p>
            <a:pPr algn="l">
              <a:buFont typeface="Wingdings" pitchFamily="2" charset="2"/>
              <a:buNone/>
            </a:pPr>
            <a:endParaRPr lang="en-US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51E2C-3990-4B58-BE65-A3C5702C26B5}" type="slidenum">
              <a:rPr lang="ar-SA"/>
              <a:pPr/>
              <a:t>31</a:t>
            </a:fld>
            <a:endParaRPr lang="en-US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در این مرحله تحقیقات و برنامه ریزیهای جدید و </a:t>
            </a:r>
            <a:r>
              <a:rPr lang="en-US" b="1"/>
              <a:t>      </a:t>
            </a:r>
            <a:r>
              <a:rPr lang="fa-IR" b="1"/>
              <a:t>جهت گیریهای اتی در زمینه شخصیت و آموزش کودکان ناتوان در یادگیری مورد توجه قرار گرفت. ناتواناییهای یادگیری برای اولین بار در سال 1962 توسط ساموئل کرک مطرح شد.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F58C4-B593-4635-98B0-49AFA4EC4ECF}" type="slidenum">
              <a:rPr lang="ar-SA"/>
              <a:pPr/>
              <a:t>32</a:t>
            </a:fld>
            <a:endParaRPr lang="en-US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sz="4000" b="1"/>
              <a:t> </a:t>
            </a:r>
            <a:r>
              <a:rPr lang="fa-IR" sz="4000" b="1">
                <a:solidFill>
                  <a:srgbClr val="FFFF00"/>
                </a:solidFill>
              </a:rPr>
              <a:t>مولفه های مشترک در دیدگاه مختلف در تبیین اختلالات یادگیری</a:t>
            </a:r>
            <a:r>
              <a:rPr lang="fa-IR" sz="4000" b="1"/>
              <a:t> </a:t>
            </a:r>
            <a:endParaRPr lang="en-US" sz="4000" b="1"/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1. تفاوت قابل ملاحظه بین ظرفیت یادگیری و پیشرفت تحصیلی در کودکان مبتلا به اختلالات یادگیری.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وجود اختلال در سیستم اعصاب مرکزی کودک.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اختلال در فرایند روان شناختی  ادراک موضوعات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وجود ویژگی خاص یا اختصاصی در این اختلال 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900C-3BDA-477A-B4BA-22989F6F326C}" type="slidenum">
              <a:rPr lang="ar-SA"/>
              <a:pPr/>
              <a:t>33</a:t>
            </a:fld>
            <a:endParaRPr 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شیوع کودکان ناتوان در یادگیری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 لرنر در تحقیقات</a:t>
            </a:r>
            <a:r>
              <a:rPr lang="fa-IR"/>
              <a:t> </a:t>
            </a:r>
            <a:r>
              <a:rPr lang="fa-IR" b="1"/>
              <a:t>خود 1% تا 30% را اشاره داشت. </a:t>
            </a:r>
          </a:p>
          <a:p>
            <a:r>
              <a:rPr lang="fa-IR" b="1"/>
              <a:t> در گزارش جامع آموزش استثنایی که به پارلمان آمریکا تسلیم شد 5 تا 7 درصد را اشاره داشت. </a:t>
            </a:r>
          </a:p>
          <a:p>
            <a:r>
              <a:rPr lang="fa-IR" b="1"/>
              <a:t>در کل ،امروزه اعتقاد بر این است </a:t>
            </a:r>
            <a:r>
              <a:rPr lang="fa-IR" b="1">
                <a:solidFill>
                  <a:srgbClr val="6699FF"/>
                </a:solidFill>
              </a:rPr>
              <a:t>حداقل 3 درصد</a:t>
            </a:r>
            <a:r>
              <a:rPr lang="fa-IR" b="1"/>
              <a:t> از کودکان سنین مدرسه به نحوی دچار اختلال یادگیری     می باشند .  </a:t>
            </a:r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B7983-F24F-42E2-A5BC-818BA7321583}" type="slidenum">
              <a:rPr lang="ar-SA"/>
              <a:pPr/>
              <a:t>34</a:t>
            </a:fld>
            <a:endParaRPr lang="en-US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sz="4000" b="1">
                <a:solidFill>
                  <a:srgbClr val="FFFF00"/>
                </a:solidFill>
              </a:rPr>
              <a:t>توزیع گروه سنی دانش آموزان با نشانگان اختلال در یادگیری</a:t>
            </a:r>
            <a:r>
              <a:rPr lang="fa-IR" sz="4000" b="1"/>
              <a:t> </a:t>
            </a:r>
            <a:endParaRPr lang="en-US" sz="4000" b="1"/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تحقیقات نشان می دهد در حدود 67 درصد کودکان در یادگیری در گروه سنی 8 تا 11 سال قرار دارند. </a:t>
            </a:r>
          </a:p>
          <a:p>
            <a:r>
              <a:rPr lang="fa-IR" b="1"/>
              <a:t>4 درصد در گروه سنی 6 سال و 10 درصد در گروه سنی 7 سال و 8 درصد باقیمانده در گروه سنی 12 تا 16 سال قرار دارند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AA3B-38EA-41CE-BA73-127FA5006E13}" type="slidenum">
              <a:rPr lang="ar-SA"/>
              <a:pPr/>
              <a:t>35</a:t>
            </a:fld>
            <a:endParaRPr lang="en-US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جنسیت و ناتوانیهای یادگیری</a:t>
            </a:r>
            <a:r>
              <a:rPr lang="fa-IR" b="1"/>
              <a:t> </a:t>
            </a:r>
          </a:p>
          <a:p>
            <a:r>
              <a:rPr lang="fa-IR" b="1"/>
              <a:t>در مجموع حدود 80 درصد از کودکان ناتوان در یادگیری از پسران هستند و 20 درصد دختران. 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C594-CE18-4F64-9A0D-A89248689B4A}" type="slidenum">
              <a:rPr lang="ar-SA"/>
              <a:pPr/>
              <a:t>36</a:t>
            </a:fld>
            <a:endParaRPr lang="en-US"/>
          </a:p>
        </p:txBody>
      </p: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علل احتمالی ناتوانیهای یادگیری</a:t>
            </a:r>
            <a:r>
              <a:rPr lang="fa-IR" b="1"/>
              <a:t>  </a:t>
            </a:r>
            <a:endParaRPr lang="en-US" b="1"/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عوامل ژنتیکی</a:t>
            </a:r>
            <a:r>
              <a:rPr lang="fa-IR" b="1"/>
              <a:t> : تحقیقات مواردی از احتمال وجود نقش وراثت را در ناتوانی خاص در یادگیری را اشاره کردند.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عوامل قبل از تولد :</a:t>
            </a:r>
            <a:r>
              <a:rPr lang="fa-IR" b="1"/>
              <a:t> مانند مصرف داروهای مختلف ، الکل ، ابتلا به سرخک.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عوامل زمان تولد :</a:t>
            </a:r>
            <a:r>
              <a:rPr lang="fa-IR" b="1"/>
              <a:t> نرسیدن اکسیژن به کودک، وارد شدن ضربه یا فشار به سر.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a-IR" b="1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ادامه دارد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94EE-2873-4D87-B569-C3EADA2A7B6E}" type="slidenum">
              <a:rPr lang="ar-SA"/>
              <a:pPr/>
              <a:t>37</a:t>
            </a:fld>
            <a:endParaRPr lang="en-US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عوامل بعد از تولد :</a:t>
            </a:r>
            <a:r>
              <a:rPr lang="fa-IR" b="1"/>
              <a:t> شامل عوامل محیطی ، رشدی و آموزشی  می باشد.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 عوامل بیولوژیکی یا بیوشیمیایی :</a:t>
            </a:r>
            <a:r>
              <a:rPr lang="fa-IR" b="1"/>
              <a:t> پایین بودن قند خون ، نارسایی در تغذیه و سوخت ساز بدن – حساسیتهای غذایی مانند حساسیت به قند ، تخم مرغ و گندم.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دارد 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2926-C483-47B0-82D4-751812D954E5}" type="slidenum">
              <a:rPr lang="ar-SA"/>
              <a:pPr/>
              <a:t>38</a:t>
            </a:fld>
            <a:endParaRPr lang="en-US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 عوامل محیطی :</a:t>
            </a:r>
            <a:r>
              <a:rPr lang="fa-IR" b="1"/>
              <a:t> مانند مسمومیتهای شیمیایی ، زمین خورد گیها و تصادف گوناگون.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7. عوامل مربوط به رشد :</a:t>
            </a:r>
            <a:r>
              <a:rPr lang="fa-IR" b="1"/>
              <a:t> شامل کندی رشد عصبی – طولانی شدن جریان میلینه شدن پوشش عصبی.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8. عوامل آموزشی :</a:t>
            </a:r>
            <a:r>
              <a:rPr lang="fa-IR" b="1"/>
              <a:t> ضعف در شیوه های آموزشی ، محدودیتهای محیطی ، تعاملات نامطلوب اجتماعی .</a:t>
            </a:r>
            <a:endParaRPr lang="en-US" b="1"/>
          </a:p>
        </p:txBody>
      </p:sp>
    </p:spTree>
  </p:cSld>
  <p:clrMapOvr>
    <a:masterClrMapping/>
  </p:clrMapOvr>
  <p:transition advTm="10000">
    <p:wedg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6861-A75B-40C3-9B37-0A952A45B507}" type="slidenum">
              <a:rPr lang="ar-SA"/>
              <a:pPr/>
              <a:t>39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36625"/>
          </a:xfrm>
        </p:spPr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دوم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038725"/>
          </a:xfrm>
        </p:spPr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اختلالات یاد گیری از دیدگاه پردازش اطلاعات.</a:t>
            </a:r>
          </a:p>
          <a:p>
            <a:r>
              <a:rPr lang="fa-IR" b="1" dirty="0">
                <a:solidFill>
                  <a:srgbClr val="6699FF"/>
                </a:solidFill>
              </a:rPr>
              <a:t>فرایند دیدگاه پردازش اطلاعات.</a:t>
            </a:r>
            <a:r>
              <a:rPr lang="fa-IR" b="1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 dirty="0">
                <a:solidFill>
                  <a:srgbClr val="6699FF"/>
                </a:solidFill>
              </a:rPr>
              <a:t>1. درون داد</a:t>
            </a:r>
            <a:r>
              <a:rPr lang="fa-IR" b="1" dirty="0"/>
              <a:t> : در این مرحله اطلاعات حسی پردازش و تفسیر می شوند. </a:t>
            </a:r>
          </a:p>
          <a:p>
            <a:pPr>
              <a:buFont typeface="Wingdings" pitchFamily="2" charset="2"/>
              <a:buNone/>
            </a:pPr>
            <a:r>
              <a:rPr lang="fa-IR" b="1" dirty="0">
                <a:solidFill>
                  <a:srgbClr val="6699FF"/>
                </a:solidFill>
              </a:rPr>
              <a:t>2. حافظه :</a:t>
            </a:r>
            <a:r>
              <a:rPr lang="fa-IR" b="1" dirty="0"/>
              <a:t> اطلاعات ذخیره می شوند.</a:t>
            </a:r>
          </a:p>
          <a:p>
            <a:pPr>
              <a:buFont typeface="Wingdings" pitchFamily="2" charset="2"/>
              <a:buNone/>
            </a:pPr>
            <a:endParaRPr lang="fa-IR" b="1" dirty="0"/>
          </a:p>
          <a:p>
            <a:pPr>
              <a:buFont typeface="Wingdings" pitchFamily="2" charset="2"/>
              <a:buNone/>
            </a:pPr>
            <a:endParaRPr lang="fa-IR" b="1" dirty="0"/>
          </a:p>
          <a:p>
            <a:pPr algn="l">
              <a:buFont typeface="Wingdings" pitchFamily="2" charset="2"/>
              <a:buNone/>
            </a:pPr>
            <a:r>
              <a:rPr lang="fa-IR" b="1" dirty="0"/>
              <a:t>ادامه </a:t>
            </a:r>
          </a:p>
          <a:p>
            <a:pPr>
              <a:buFont typeface="Wingdings" pitchFamily="2" charset="2"/>
              <a:buNone/>
            </a:pPr>
            <a:endParaRPr lang="fa-IR" b="1" dirty="0"/>
          </a:p>
          <a:p>
            <a:pPr>
              <a:buFont typeface="Wingdings" pitchFamily="2" charset="2"/>
              <a:buNone/>
            </a:pPr>
            <a:endParaRPr lang="fa-IR" b="1" dirty="0"/>
          </a:p>
          <a:p>
            <a:pPr>
              <a:buFont typeface="Wingdings" pitchFamily="2" charset="2"/>
              <a:buNone/>
            </a:pPr>
            <a:endParaRPr lang="fa-IR" b="1" dirty="0"/>
          </a:p>
        </p:txBody>
      </p:sp>
    </p:spTree>
  </p:cSld>
  <p:clrMapOvr>
    <a:masterClrMapping/>
  </p:clrMapOvr>
  <p:transition advTm="10000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BE1DE-52D5-4E1B-9CCA-1076BF27236C}" type="slidenum">
              <a:rPr lang="ar-SA"/>
              <a:pPr/>
              <a:t>4</a:t>
            </a:fld>
            <a:endParaRPr 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اول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دیدگاههای مختلف در تبیین اختلالات یادگیری</a:t>
            </a:r>
            <a:r>
              <a:rPr lang="fa-IR" b="1" dirty="0"/>
              <a:t>. </a:t>
            </a:r>
          </a:p>
          <a:p>
            <a:r>
              <a:rPr lang="fa-IR" b="1" dirty="0"/>
              <a:t>تعاریف ناتوانی یادگیری. </a:t>
            </a:r>
          </a:p>
          <a:p>
            <a:r>
              <a:rPr lang="fa-IR" b="1" dirty="0"/>
              <a:t>فراوانی کودکان ناتوان در یادگیری. </a:t>
            </a:r>
          </a:p>
          <a:p>
            <a:r>
              <a:rPr lang="fa-IR" b="1" dirty="0"/>
              <a:t>توزیع گروه سنی دانش آموزان با نشانگان اختلال در یادگیری. </a:t>
            </a:r>
          </a:p>
          <a:p>
            <a:r>
              <a:rPr lang="fa-IR" b="1" dirty="0"/>
              <a:t>جنسیت و ناتوانی در یادگیری .</a:t>
            </a:r>
          </a:p>
          <a:p>
            <a:pPr algn="l">
              <a:buFont typeface="Wingdings" pitchFamily="2" charset="2"/>
              <a:buNone/>
            </a:pPr>
            <a:r>
              <a:rPr lang="fa-IR" b="1" dirty="0"/>
              <a:t>                                                      ادامه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9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0" grpId="0"/>
      <p:bldP spid="39629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91-DC5C-4975-97BE-368C97EFD673}" type="slidenum">
              <a:rPr lang="ar-SA"/>
              <a:pPr/>
              <a:t>40</a:t>
            </a:fld>
            <a:endParaRPr lang="en-U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یکپارچه سازی :</a:t>
            </a:r>
            <a:r>
              <a:rPr lang="fa-IR" b="1"/>
              <a:t> اطلاعات جدید با دانش فبلی سازمان پیدا می کند.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برون داد :</a:t>
            </a:r>
            <a:r>
              <a:rPr lang="fa-IR" b="1"/>
              <a:t> ارسال اطلاعات از طریق زبان یا فعالیتهای حرکتی .</a:t>
            </a:r>
            <a:endParaRPr lang="en-US" b="1"/>
          </a:p>
          <a:p>
            <a:endParaRPr lang="en-US"/>
          </a:p>
        </p:txBody>
      </p:sp>
    </p:spTree>
  </p:cSld>
  <p:clrMapOvr>
    <a:masterClrMapping/>
  </p:clrMapOvr>
  <p:transition advTm="10000">
    <p:wedg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4EF7-070D-4C83-A68A-46A6F25007B3}" type="slidenum">
              <a:rPr lang="ar-SA"/>
              <a:pPr/>
              <a:t>41</a:t>
            </a:fld>
            <a:endParaRPr 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ناتوانی یادگیری در مرحله درون داد :</a:t>
            </a:r>
            <a:r>
              <a:rPr lang="fa-IR" b="1"/>
              <a:t> نقص ادراکی در اطلاعات محیطی که عبارتند از. </a:t>
            </a:r>
          </a:p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الف : ناتوانیهای ادراکی _دیداری :</a:t>
            </a:r>
            <a:r>
              <a:rPr lang="fa-IR" b="1"/>
              <a:t> شامل معکوس کردن حروف و کلمات – مشکلات در توالی ، جا انداختن کلمات و تکرار کلمات. </a:t>
            </a:r>
          </a:p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ب: ناتوانیهای ادراکی – شنیداری :</a:t>
            </a:r>
            <a:r>
              <a:rPr lang="fa-IR" b="1"/>
              <a:t> شامل دشواری در تشخیص صداها ، عدم تشخیص صدای کلمات همسان.</a:t>
            </a: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ادامه دارد   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41DA-B289-4834-B1C3-92E14BBDD8DD}" type="slidenum">
              <a:rPr lang="ar-SA"/>
              <a:pPr/>
              <a:t>42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ج: اختلالهای حسی یکپارچه :</a:t>
            </a:r>
            <a:r>
              <a:rPr lang="fa-IR" b="1"/>
              <a:t> شامل مشکلاتی در لامسه ، مقاومت در بغل گرفتن یا در آغوش گرفتن ،مشکلات در دویدن ، پریدن ، بالارفتن. </a:t>
            </a:r>
          </a:p>
          <a:p>
            <a:r>
              <a:rPr lang="fa-IR" b="1">
                <a:solidFill>
                  <a:srgbClr val="6699FF"/>
                </a:solidFill>
              </a:rPr>
              <a:t>د: مشکلات ادراکی – اجتماعی :</a:t>
            </a:r>
            <a:r>
              <a:rPr lang="fa-IR" b="1"/>
              <a:t> شامل مشکلاتی در زمینه ادراک نادرست علائم اجتماعی ، سوء تفسیر حرکات بیان چهره ای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0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0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D40-75E6-46D9-A682-1BEFC48653DF}" type="slidenum">
              <a:rPr lang="ar-SA"/>
              <a:pPr/>
              <a:t>43</a:t>
            </a:fld>
            <a:endParaRPr lang="en-US"/>
          </a:p>
        </p:txBody>
      </p:sp>
      <p:sp>
        <p:nvSpPr>
          <p:cNvPr id="431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2. ناتوانی در مرحله حافظه :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r>
              <a:rPr lang="fa-IR" b="1"/>
              <a:t>تحقیقات نشان داد کودکان ناتوان در یادگیری در حافظه بلند مدت مشکل ندارند اما در حافظه کوتاه مدت دچار مشکل می باشند.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1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1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A7BF-5934-4680-8E2C-70416A61BDF9}" type="slidenum">
              <a:rPr lang="ar-SA"/>
              <a:pPr/>
              <a:t>44</a:t>
            </a:fld>
            <a:endParaRPr lang="en-US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6425" y="1196975"/>
            <a:ext cx="7931150" cy="47482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ناتوانی در مرحله یکپارچه سازی</a:t>
            </a:r>
            <a:r>
              <a:rPr lang="fa-IR" b="1"/>
              <a:t> </a:t>
            </a:r>
          </a:p>
          <a:p>
            <a:r>
              <a:rPr lang="fa-IR" b="1">
                <a:solidFill>
                  <a:srgbClr val="6699FF"/>
                </a:solidFill>
              </a:rPr>
              <a:t>الف : ناتوانی در توالی :</a:t>
            </a:r>
            <a:r>
              <a:rPr lang="fa-IR" b="1"/>
              <a:t> شامل ناتوانی توالی دیداری و شنیداری. </a:t>
            </a:r>
          </a:p>
          <a:p>
            <a:r>
              <a:rPr lang="fa-IR" b="1">
                <a:solidFill>
                  <a:srgbClr val="6699FF"/>
                </a:solidFill>
              </a:rPr>
              <a:t>ب: ناتوانی در مفاهیم انتزاعی :</a:t>
            </a:r>
            <a:r>
              <a:rPr lang="fa-IR" b="1"/>
              <a:t> اختلال در درک مفاهیم انتزاعی – اختلال در تعمیم پذیری اطلاعات.</a:t>
            </a:r>
          </a:p>
          <a:p>
            <a:r>
              <a:rPr lang="fa-IR" b="1">
                <a:solidFill>
                  <a:srgbClr val="6699FF"/>
                </a:solidFill>
              </a:rPr>
              <a:t>ج: ناتوانی در سازماندهی :</a:t>
            </a:r>
            <a:r>
              <a:rPr lang="fa-IR" b="1"/>
              <a:t> کودکان ناتوان در یادگیری در هم پیوستن بخشهای چند گانه اطلاعات به صورت یک مفهوم علمی دچار مشکل می باشند.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2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2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2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2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0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4EB44-F58D-4697-B76F-F346FBDA8A46}" type="slidenum">
              <a:rPr lang="ar-SA"/>
              <a:pPr/>
              <a:t>45</a:t>
            </a:fld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4705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4.ناتوانی در مرحله بدون داد.</a:t>
            </a:r>
            <a:r>
              <a:rPr lang="fa-IR" b="1"/>
              <a:t> </a:t>
            </a:r>
          </a:p>
          <a:p>
            <a:r>
              <a:rPr lang="fa-IR" b="1">
                <a:solidFill>
                  <a:srgbClr val="6699FF"/>
                </a:solidFill>
              </a:rPr>
              <a:t>الف : ناتوانی زبان :</a:t>
            </a:r>
            <a:r>
              <a:rPr lang="fa-IR" b="1"/>
              <a:t> شامل سخن گفتن بصورت زیر لب ، پاسخ دادن بصورت مغشوش و مبهم .</a:t>
            </a:r>
          </a:p>
          <a:p>
            <a:r>
              <a:rPr lang="fa-IR" b="1">
                <a:solidFill>
                  <a:srgbClr val="6699FF"/>
                </a:solidFill>
              </a:rPr>
              <a:t>ب: ناتوانی حرکتی :</a:t>
            </a:r>
            <a:r>
              <a:rPr lang="fa-IR" b="1"/>
              <a:t> شامل مشکلاتی حرکتی درست و ظریف.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</a:t>
            </a:r>
            <a:r>
              <a:rPr lang="fa-IR" b="1">
                <a:solidFill>
                  <a:srgbClr val="6699FF"/>
                </a:solidFill>
              </a:rPr>
              <a:t>. مشکلات حرکتی درشت :</a:t>
            </a:r>
            <a:r>
              <a:rPr lang="fa-IR" b="1"/>
              <a:t> مثل دویدن ، بالارفتن یا دوچرخه سواری.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مشکلات حرکتی ظریف :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مشکلات دیداری حرکتی :</a:t>
            </a:r>
            <a:r>
              <a:rPr lang="fa-IR" b="1"/>
              <a:t> مانند اختلال کپی کردن از روی تابلو.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4" grpId="0" build="p"/>
      <p:bldP spid="433154" grpId="1" build="allAtOnce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AC270-516C-4C40-9770-F00EF1F9A82B}" type="slidenum">
              <a:rPr lang="ar-SA"/>
              <a:pPr/>
              <a:t>46</a:t>
            </a:fld>
            <a:endParaRPr lang="en-US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sz="4000" b="1">
                <a:solidFill>
                  <a:srgbClr val="FFFF00"/>
                </a:solidFill>
              </a:rPr>
              <a:t>محورهای ناتوانی در یادگیری یا نارسایی در تدریس</a:t>
            </a:r>
            <a:r>
              <a:rPr lang="fa-IR" sz="4000" b="1"/>
              <a:t> </a:t>
            </a:r>
            <a:endParaRPr lang="en-US" sz="4000" b="1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به عوامل نامساعد آموزشی و نارسایی های موجود در روشهای تدریس اطلاق می شود که عبارتند از: </a:t>
            </a:r>
          </a:p>
          <a:p>
            <a:r>
              <a:rPr lang="fa-IR" b="1"/>
              <a:t>الف : عوامل درون فردی. </a:t>
            </a:r>
          </a:p>
          <a:p>
            <a:r>
              <a:rPr lang="fa-IR" b="1"/>
              <a:t>ب: عوامل شخصی و شخصیتی. </a:t>
            </a:r>
          </a:p>
          <a:p>
            <a:r>
              <a:rPr lang="fa-IR" b="1"/>
              <a:t>ج: عوامل برون فردی. 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دارد                                                              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4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4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4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78" grpId="0"/>
      <p:bldP spid="43417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3E79-D36C-4C1D-97A2-A6BC5F74F980}" type="slidenum">
              <a:rPr lang="ar-SA"/>
              <a:pPr/>
              <a:t>47</a:t>
            </a:fld>
            <a:endParaRPr lang="en-US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الف: عوامل درون فردی: شامل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بی نظمیهای بیوشیمیایی.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ضایعات جزئی مغزی در زمان تولد.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مسمومیت و اختلالات سوخت و ساز.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500"/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500"/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2" grpId="0" build="p"/>
      <p:bldP spid="435202" grpId="1" build="allAtOnce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9C61D-FADD-4EBC-A811-FA8C030A5281}" type="slidenum">
              <a:rPr lang="ar-SA"/>
              <a:pPr/>
              <a:t>48</a:t>
            </a:fld>
            <a:endParaRPr lang="en-US"/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4. بیماریها و جراحت های وارد به کودک.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5. هر گونه تأخیر یا اختلال در فرایند رشد بهنجار کودک.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6. بعضی از نارساییهای مادر زادی. </a:t>
            </a:r>
            <a:endParaRPr lang="en-US" b="1"/>
          </a:p>
          <a:p>
            <a:endParaRPr lang="en-US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699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10C88-8D45-4A33-9FFC-A16AC30106FE}" type="slidenum">
              <a:rPr lang="ar-SA"/>
              <a:pPr/>
              <a:t>49</a:t>
            </a:fld>
            <a:endParaRPr lang="en-US"/>
          </a:p>
        </p:txBody>
      </p:sp>
      <p:sp>
        <p:nvSpPr>
          <p:cNvPr id="4362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ب: عوامل شخصی و شخصیتی :</a:t>
            </a:r>
            <a:r>
              <a:rPr lang="fa-IR" b="1"/>
              <a:t> مانند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فقدان انگیزه.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بی توجهی ، بی دقتی ، تنبلی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نگرشهای منفی نیست به کلاس و مدرسه و در نتیجه فقدان تلاش و کوشش.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6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6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36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6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6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436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36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6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436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36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6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436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36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3902D-D7DC-4FFA-AE13-F12AD2FDD230}" type="slidenum">
              <a:rPr lang="ar-SA"/>
              <a:pPr/>
              <a:t>5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312863"/>
          </a:xfrm>
        </p:spPr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عوامل اجتماعی یادگیری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60851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ژنتیکی.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قبل از تولد.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زمان تولد.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بعد از تولد.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بیولوژیکی یا بیوشیمیایی 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محیطی.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مربوط به رشد 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fa-IR" b="1"/>
              <a:t>عوامل آموزشی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4" grpId="0"/>
      <p:bldP spid="39731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5B6DB-D983-4CA5-9B59-6CF3990F817F}" type="slidenum">
              <a:rPr lang="ar-SA"/>
              <a:pPr/>
              <a:t>50</a:t>
            </a:fld>
            <a:endParaRPr lang="en-US"/>
          </a:p>
        </p:txBody>
      </p:sp>
      <p:sp>
        <p:nvSpPr>
          <p:cNvPr id="4372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ج: عوامل برون فردی :</a:t>
            </a:r>
            <a:r>
              <a:rPr lang="fa-IR" b="1"/>
              <a:t> به ناتوانیهای آموزشی و ناتوانیهای تدریس گفته می شود که مربوط است به.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شرایط آموزشی نامطلوب.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روش یا روشهای تدریس نادرست.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بی نظمی فکری معلم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کم حوصلگی ، بی رغبتی یا عجله معلم در تفهیم مفاهیم.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5. ناتوانی معلم در ایجاد انگیزه لازم در دانش آموزان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7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7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7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7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7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7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7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7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7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7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7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7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7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7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7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7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7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7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0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9C8E-76FE-438B-B2A7-79E24E26523B}" type="slidenum">
              <a:rPr lang="ar-SA"/>
              <a:pPr/>
              <a:t>51</a:t>
            </a:fld>
            <a:endParaRPr lang="en-US"/>
          </a:p>
        </p:txBody>
      </p:sp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227138"/>
          </a:xfrm>
        </p:spPr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سوم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968875"/>
          </a:xfrm>
        </p:spPr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ویژگیهای کودکان و نوجوانان با نشا نگان اختلال در یادگیری :</a:t>
            </a:r>
          </a:p>
          <a:p>
            <a:pPr>
              <a:buFont typeface="Wingdings" pitchFamily="2" charset="2"/>
              <a:buNone/>
            </a:pPr>
            <a:r>
              <a:rPr lang="fa-IR" b="1" dirty="0">
                <a:solidFill>
                  <a:srgbClr val="6699FF"/>
                </a:solidFill>
              </a:rPr>
              <a:t>1. اختلال در توجه و عدم تمرکز ذهنی. 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الف: ناتوانی در معطوف داشتن توجه نسبت به مطالب مورد نظر. </a:t>
            </a:r>
          </a:p>
          <a:p>
            <a:pPr>
              <a:buFont typeface="Wingdings" pitchFamily="2" charset="2"/>
              <a:buNone/>
            </a:pPr>
            <a:r>
              <a:rPr lang="fa-IR" b="1" dirty="0">
                <a:solidFill>
                  <a:srgbClr val="6699FF"/>
                </a:solidFill>
              </a:rPr>
              <a:t>ب: قضاوتهای عجولانه و پاسخهای شتاب زده</a:t>
            </a:r>
            <a:r>
              <a:rPr lang="fa-IR" b="1" dirty="0"/>
              <a:t> : این نوع دانش آموز در انتخاب پاسخ بدون تفکر و تأمل عمل      می کند یا به عبارت دیگر سریع و با حدس و گمان قضاوت می کنند .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3827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4" grpId="0"/>
      <p:bldP spid="438275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E071-6848-4837-9288-6ED5F72CF128}" type="slidenum">
              <a:rPr lang="ar-SA"/>
              <a:pPr/>
              <a:t>52</a:t>
            </a:fld>
            <a:endParaRPr lang="en-US"/>
          </a:p>
        </p:txBody>
      </p:sp>
      <p:sp>
        <p:nvSpPr>
          <p:cNvPr id="4392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ج: حفظ و نگاهداری توجه :</a:t>
            </a:r>
            <a:r>
              <a:rPr lang="fa-IR" b="1"/>
              <a:t> دانش آموز مبتلا به یادگیری اولا در توجه کردن به مطالب با مشکل مواجه هستند ثانیا چنانچه به مطالبی توجه می کنند در حفظ ، نگاهداری و استمرار آن با مشکل مواجه می شوند. بطوریکه          نمی توانند بیش از چند دقیقه بطور مدام به مطالب کلاس توجه داشته باشند.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8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2FF1-DD98-4CC4-853A-ECC17B22A0F8}" type="slidenum">
              <a:rPr lang="ar-SA"/>
              <a:pPr/>
              <a:t>53</a:t>
            </a:fld>
            <a:endParaRPr lang="en-US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ضعف در اعتماد به نفس و مشکلات رفتاری: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کودکان ناتوان در یادگیری از آنجا که از نظر رفتاری ، اجتماعی و تحصیلی نسبت به همسالان عادی خود با شکست مکرر بیشتری مواجه می شوند ، واجد اعتماد به نفس پایینی هستند. این مهم به نوبه خود بر احساس بی تفاوتی و کم توانی آنها می افزاید.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2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B91B-4B87-45F7-9473-EAB4206DA7B3}" type="slidenum">
              <a:rPr lang="ar-SA"/>
              <a:pPr/>
              <a:t>54</a:t>
            </a:fld>
            <a:endParaRPr lang="en-US"/>
          </a:p>
        </p:txBody>
      </p:sp>
      <p:sp>
        <p:nvSpPr>
          <p:cNvPr id="4413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بیقراری در برابر ناکامی ها 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کودکان ناتوان در یادگیری در برابر ناکامی ها و شکستهای تحصیلی فوق العاده کم تحمل بوده و خیلی سریع دچار آشفتگی می شوند . 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1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1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1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1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1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1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46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6584-1078-4B1E-B0C8-53CC25E4F0C3}" type="slidenum">
              <a:rPr lang="ar-SA"/>
              <a:pPr/>
              <a:t>55</a:t>
            </a:fld>
            <a:endParaRPr lang="en-US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8228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ناتوانیهای شناختی :</a:t>
            </a:r>
            <a:r>
              <a:rPr lang="fa-IR" b="1"/>
              <a:t> </a:t>
            </a:r>
          </a:p>
          <a:p>
            <a:r>
              <a:rPr lang="fa-IR" b="1"/>
              <a:t>کودکان ناتوان در یادگیری با این که از لحاظ هوشی       در سطح متوسط یا بالاتر از متوسط هستند، اما دارای عملکرد تحصیلی پایین تری هستند . تحقیقات نشان       داد ، ضعف تحصیلی آنها مربوط به هوش آنها           نمی باشد بلکه به چگونگی به خاطر سپردن اطلاعات مربوط می شود 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 دارد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0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C967-A229-485D-8E77-CCC1E3C06921}" type="slidenum">
              <a:rPr lang="ar-SA"/>
              <a:pPr/>
              <a:t>56</a:t>
            </a:fld>
            <a:endParaRPr lang="en-US"/>
          </a:p>
        </p:txBody>
      </p:sp>
      <p:sp>
        <p:nvSpPr>
          <p:cNvPr id="44339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به عبارت دیگر کودکان ناتوان در یادگیری </a:t>
            </a:r>
            <a:r>
              <a:rPr lang="fa-IR" b="1">
                <a:solidFill>
                  <a:srgbClr val="6699FF"/>
                </a:solidFill>
              </a:rPr>
              <a:t>در حافظه و تفکر راهبردی</a:t>
            </a:r>
            <a:r>
              <a:rPr lang="fa-IR" b="1"/>
              <a:t> دچار مشکل می باشند . به طوری که در یادگیری موضوعات و مطالب درسی صرفاً به آنچه که مستقیماً به آنها داده می شود ، اکتفا کرده و سعی می کنند بدون کوچکترین 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 دارد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3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3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3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3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3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3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394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FB83-91B8-497A-9B62-1C9ED6A497C1}" type="slidenum">
              <a:rPr lang="ar-SA"/>
              <a:pPr/>
              <a:t>57</a:t>
            </a:fld>
            <a:endParaRPr lang="en-US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تفکر و بازنگری ذهنی به مطالب ارائه شده ، آنها را به خاطر بسپارند به همین جهت، از آنجا که این گونه دانش آموزان از راهبردهای بازخوانی ، یادآوری و تعمیم ذهنی استفاده نمی کنند ، </a:t>
            </a:r>
            <a:r>
              <a:rPr lang="fa-IR" b="1">
                <a:solidFill>
                  <a:srgbClr val="6699FF"/>
                </a:solidFill>
              </a:rPr>
              <a:t>یاد گیرنده های منفعلی</a:t>
            </a:r>
            <a:r>
              <a:rPr lang="fa-IR" b="1"/>
              <a:t> هستند.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4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4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8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6411B-FFD5-4397-84C6-01316198ED5E}" type="slidenum">
              <a:rPr lang="ar-SA"/>
              <a:pPr/>
              <a:t>58</a:t>
            </a:fld>
            <a:endParaRPr lang="en-US"/>
          </a:p>
        </p:txBody>
      </p:sp>
      <p:sp>
        <p:nvSpPr>
          <p:cNvPr id="4454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ویژگیهای دانش آموزان در یادگیری در حوزه شناختی.</a:t>
            </a:r>
            <a:r>
              <a:rPr lang="fa-IR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1. در به خاطر سپردن اطلاعات دیداری و شنیداری با مشکل مواجه هستند.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2. در باز خوانی ،تکرار موضوعات ، طبقه بندی نمودن و سازمان دادن به اطلاعات با مشکل مواجه  هستند.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a-IR" b="1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5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5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5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5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5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5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5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5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5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5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5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5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2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8A84-A3FA-4FC8-9F92-DCDC86DD1D14}" type="slidenum">
              <a:rPr lang="ar-SA"/>
              <a:pPr/>
              <a:t>59</a:t>
            </a:fld>
            <a:endParaRPr lang="en-US"/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3. وقتی که به این گونه دانش آموزان راهبردهای چگونگی مرور کردن ،سازماندهی اطلاعات ، آموزش داده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 می شود،عملکرد آنها شبیه همسالان عادی خود می شود.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19AE-6195-4AD6-B8BE-E093D735BF0F}" type="slidenum">
              <a:rPr lang="ar-SA"/>
              <a:pPr/>
              <a:t>6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دوم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اختلالات یاد گیری از دیدگاه پردازش اطلاعات. </a:t>
            </a:r>
          </a:p>
          <a:p>
            <a:pPr>
              <a:buFont typeface="Wingdings" pitchFamily="2" charset="2"/>
              <a:buNone/>
            </a:pPr>
            <a:r>
              <a:rPr lang="fa-IR" b="1" dirty="0">
                <a:solidFill>
                  <a:srgbClr val="6699FF"/>
                </a:solidFill>
              </a:rPr>
              <a:t>1. ناتوانی در مرحله درون داد. </a:t>
            </a:r>
          </a:p>
          <a:p>
            <a:r>
              <a:rPr lang="fa-IR" b="1" dirty="0"/>
              <a:t>الف : نا تواناییهای ادراکی _  دیداری. </a:t>
            </a:r>
          </a:p>
          <a:p>
            <a:r>
              <a:rPr lang="fa-IR" b="1" dirty="0"/>
              <a:t>ب: نا تواناییهای ادراکی _  شنیداری. </a:t>
            </a:r>
          </a:p>
          <a:p>
            <a:r>
              <a:rPr lang="fa-IR" b="1" dirty="0"/>
              <a:t>ج : اختلالهای حسی یکپارچگی. </a:t>
            </a:r>
          </a:p>
          <a:p>
            <a:r>
              <a:rPr lang="fa-IR" b="1" dirty="0"/>
              <a:t>د: مشکلات ادراکی _اجتماعی. </a:t>
            </a:r>
          </a:p>
          <a:p>
            <a:pPr algn="l">
              <a:buFont typeface="Wingdings" pitchFamily="2" charset="2"/>
              <a:buNone/>
            </a:pPr>
            <a:r>
              <a:rPr lang="fa-IR" b="1" dirty="0"/>
              <a:t>                                                          ادامه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983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983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983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98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8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8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8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8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98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8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8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8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8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98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8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8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8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8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8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8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8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8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38" grpId="0"/>
      <p:bldP spid="398339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E3EB-C8E2-4E8F-B0DF-C83B4274FE2C}" type="slidenum">
              <a:rPr lang="ar-SA"/>
              <a:pPr/>
              <a:t>60</a:t>
            </a:fld>
            <a:endParaRPr lang="en-US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5. مشکلات ادراکی و ادراکی- حرکتی.</a:t>
            </a:r>
          </a:p>
          <a:p>
            <a:r>
              <a:rPr lang="fa-IR" b="1"/>
              <a:t>دانش آموزان ناتوان در یادگیری در زمینه های ادراک شنیداری ،ادراک دیداری ، ادراک اجتماعی ، ادراک حسی، حرکتی ،در هماهنگیهای بصری، هماهنگی های ظریف ادراکی-حرکتی  در مقایسه با همسالان عادی خود مشکلات بیشتری دارند.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6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60AA-9FC7-47A1-B1D4-AF9763AD1715}" type="slidenum">
              <a:rPr lang="ar-SA"/>
              <a:pPr/>
              <a:t>61</a:t>
            </a:fld>
            <a:endParaRPr lang="en-US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 ناتوانیهای و ناکامیهای تحصیلی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الف: ناتوانی در زبان نوشتاری:</a:t>
            </a:r>
          </a:p>
          <a:p>
            <a:r>
              <a:rPr lang="fa-IR" b="1"/>
              <a:t>این نوع دانش آموزان در مشق نوشتن ،انشاء نوشتن ،دیکته نوشتن مشکلات جدی دارند . همچنین در هنگام نوشتن به فاصله حروف و کلمات مختلف از همدیگر و نقطه گذاری ها توجه ندارند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0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C609D-E980-4EE6-A7CD-EEB8BB0BF53C}" type="slidenum">
              <a:rPr lang="ar-SA"/>
              <a:pPr/>
              <a:t>62</a:t>
            </a:fld>
            <a:endParaRPr lang="en-US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ب :ناتوانیهای خاص در ریاضیات :</a:t>
            </a:r>
            <a:r>
              <a:rPr lang="fa-IR" b="1"/>
              <a:t> </a:t>
            </a:r>
          </a:p>
          <a:p>
            <a:r>
              <a:rPr lang="fa-IR" b="1"/>
              <a:t>این نوع دانش آموزان در محاسبات عددی ،درک مفاهیم ریاضی مثل جمع،تفریق، ضرب ، تقسیم و همچنین روابط فضایی ، اشکال ، اندازه ها ،جهت شناسی راست و چپ دچار مشکل می باشند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4" grpId="0" build="p"/>
      <p:bldP spid="448514" grpId="1" build="allAtOnce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7167-F0E0-4447-AC30-54AD0DCAD54C}" type="slidenum">
              <a:rPr lang="ar-SA"/>
              <a:pPr/>
              <a:t>63</a:t>
            </a:fld>
            <a:endParaRPr lang="en-US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 ج: ناتوانی در خواندن یا نارسا خوانی.</a:t>
            </a:r>
            <a:r>
              <a:rPr lang="fa-IR" b="1"/>
              <a:t> </a:t>
            </a:r>
          </a:p>
          <a:p>
            <a:r>
              <a:rPr lang="fa-IR" b="1"/>
              <a:t>کودکان ناتوان در یادگیری در زمینه خواندن دچار مشکل جدی هستند. بطوریکه در تلفظ حروف مشکل دارند. کلمات را جا می اندازند. به حروف و کلمات متن ،حروف یا کلماتی را اضافه می کنند ،کلمات دیگری را جایگزین کلمات دیگر می کنند 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 دارد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38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36887-A8DF-4622-BD1C-66785D15D15A}" type="slidenum">
              <a:rPr lang="ar-SA"/>
              <a:pPr/>
              <a:t>64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بطور کلی این نوع دانش آموزان در زمینه </a:t>
            </a:r>
            <a:r>
              <a:rPr lang="fa-IR" b="1">
                <a:solidFill>
                  <a:srgbClr val="6699FF"/>
                </a:solidFill>
              </a:rPr>
              <a:t>«خواندن شفاهی » «درک و فهم کلمات » «زبان اظهاری » و «زبان ادراکی»</a:t>
            </a:r>
            <a:r>
              <a:rPr lang="fa-IR" b="1"/>
              <a:t> دارای مشکل می باشند. </a:t>
            </a:r>
          </a:p>
          <a:p>
            <a:r>
              <a:rPr lang="fa-IR" b="1">
                <a:solidFill>
                  <a:srgbClr val="6699FF"/>
                </a:solidFill>
              </a:rPr>
              <a:t>اختلال در زبان اظهاری</a:t>
            </a:r>
            <a:r>
              <a:rPr lang="fa-IR" b="1"/>
              <a:t> یعنی صحبت این نوع دانش آموزان واضح و قابل فهم نمی باشد .</a:t>
            </a:r>
          </a:p>
          <a:p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دارد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0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0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0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0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0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2" grpId="0" build="p"/>
      <p:bldP spid="450562" grpId="1" build="allAtOnce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611C-9947-4636-B415-B0D11CC8678B}" type="slidenum">
              <a:rPr lang="ar-SA"/>
              <a:pPr/>
              <a:t>65</a:t>
            </a:fld>
            <a:endParaRPr lang="en-US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اختلال در زبان ادراکی</a:t>
            </a:r>
            <a:r>
              <a:rPr lang="fa-IR" b="1"/>
              <a:t> یعنی این نوع دانش آموزان در درک و فهم گفتار دیگران با مشکل مواجه هستند . </a:t>
            </a:r>
          </a:p>
          <a:p>
            <a:r>
              <a:rPr lang="fa-IR" b="1"/>
              <a:t>به طوری که دانش آموزان ناتوان در یادگیری در هنگام صحبت کردن، نمی توانند همانند همسالان خود از گرامر و دستور زبان بطور صحیح استفاده نمایند.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6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3A7D-4ED2-4F74-8492-9FC15524D95D}" type="slidenum">
              <a:rPr lang="ar-SA"/>
              <a:pPr/>
              <a:t>66</a:t>
            </a:fld>
            <a:endParaRPr lang="en-US"/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تشخیص نارسا خوانی :</a:t>
            </a:r>
          </a:p>
          <a:p>
            <a:r>
              <a:rPr lang="fa-IR" b="1"/>
              <a:t>تشخیص نارسا خوانی زمانی شروع می شود که والدین یا معلمان متوجه می شوند ، دانش آموزان علیرغم تواناییهای عمومی ، در زمینه خواندن با مشکل مواجه می باشند .</a:t>
            </a:r>
          </a:p>
          <a:p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 build="p"/>
      <p:bldP spid="279555" grpId="1" build="allAtOnce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4C3D-F674-49A8-8351-94DDEAF968CD}" type="slidenum">
              <a:rPr lang="ar-SA"/>
              <a:pPr/>
              <a:t>67</a:t>
            </a:fld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یا به عبارت دیگر</a:t>
            </a:r>
            <a:r>
              <a:rPr lang="fa-IR" b="1">
                <a:solidFill>
                  <a:srgbClr val="6699FF"/>
                </a:solidFill>
              </a:rPr>
              <a:t>« نارسا خوانی »</a:t>
            </a:r>
            <a:r>
              <a:rPr lang="fa-IR" b="1"/>
              <a:t> زمانی مطرح است که دانش آموز از نظر شنوایی و بینایی مشکل نداشته باشد و علیرغم برخورداری از ظرفیت هوشی متوسط یا بالاتر در کلاسهای مدارس عادی قادر به فراگیری خواندن به طور صحیح نمی باشد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A39-C266-44AD-99F0-3B5F18595432}" type="slidenum">
              <a:rPr lang="ar-SA"/>
              <a:pPr/>
              <a:t>68</a:t>
            </a:fld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مراحل تشخیص دانش آموزان نارسا خوان. </a:t>
            </a:r>
          </a:p>
          <a:p>
            <a:r>
              <a:rPr lang="fa-IR" b="1">
                <a:solidFill>
                  <a:srgbClr val="6699FF"/>
                </a:solidFill>
              </a:rPr>
              <a:t>مرحله اول :</a:t>
            </a:r>
            <a:r>
              <a:rPr lang="fa-IR" b="1"/>
              <a:t> شناسایی نارسا خوانی یا ناتوانی در خواندن با توجه ویژگیهای آن. </a:t>
            </a:r>
          </a:p>
          <a:p>
            <a:r>
              <a:rPr lang="fa-IR" b="1">
                <a:solidFill>
                  <a:srgbClr val="6699FF"/>
                </a:solidFill>
              </a:rPr>
              <a:t>مرحله دوم:</a:t>
            </a:r>
            <a:r>
              <a:rPr lang="fa-IR" b="1"/>
              <a:t> توصیف و تشریح جزئیات ،ارزیابی و طبقه بندی مشکل دانش آموز.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37E6A-6BF4-43BD-B8E4-A90846F76A95}" type="slidenum">
              <a:rPr lang="ar-SA"/>
              <a:pPr/>
              <a:t>69</a:t>
            </a:fld>
            <a:endParaRPr lang="en-US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مرحله سوم :</a:t>
            </a:r>
            <a:r>
              <a:rPr lang="fa-IR" b="1"/>
              <a:t>تشخیص نیازهای آموزشی دانش آموزان از نظر خواندن. </a:t>
            </a:r>
          </a:p>
          <a:p>
            <a:r>
              <a:rPr lang="fa-IR" b="1">
                <a:solidFill>
                  <a:srgbClr val="6699FF"/>
                </a:solidFill>
              </a:rPr>
              <a:t>مرحله چهارم :</a:t>
            </a:r>
            <a:r>
              <a:rPr lang="fa-IR" b="1"/>
              <a:t> تشخیص عوامل احتمالی نارسا خوانی دانش آموزان.</a:t>
            </a:r>
          </a:p>
          <a:p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9CAC-3735-46C3-A51F-FCC374C605E4}" type="slidenum">
              <a:rPr lang="ar-SA"/>
              <a:pPr/>
              <a:t>7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2. </a:t>
            </a:r>
            <a:r>
              <a:rPr lang="fa-IR" b="1">
                <a:solidFill>
                  <a:srgbClr val="6699FF"/>
                </a:solidFill>
              </a:rPr>
              <a:t>ناتوانی در مرحله حافظه.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ناتوانی در مرحله یکپارچه سازی</a:t>
            </a:r>
            <a:r>
              <a:rPr lang="fa-IR" b="1"/>
              <a:t>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الف : ناتوانی در توالی.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ب: ناتوانی در سازماندهی.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ج: ناتوانی در مفاهیم انتزاعی.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9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9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9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9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9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9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9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9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99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9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2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3FED-2C9C-4595-A966-B30D59AEBE07}" type="slidenum">
              <a:rPr lang="ar-SA"/>
              <a:pPr/>
              <a:t>70</a:t>
            </a:fld>
            <a:endParaRPr lang="en-US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در تشخیص علل احتمالی نارسا</a:t>
            </a:r>
            <a:r>
              <a:rPr lang="fa-IR" b="1"/>
              <a:t> خوانی بایستی از صاحبنظران دیگر نظیر متخصصان چشم ، گوش ، اعصاب، روانشناسان و مدد کاران اجتماعی سود جست . در این صورت است که می توان درک صحیحی از علل یا عوامل احتمالی نارسا خوانی بدست آورد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CBA-FDF2-400F-A5A4-7F1A4576D201}" type="slidenum">
              <a:rPr lang="ar-SA"/>
              <a:pPr/>
              <a:t>71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>
              <a:buFontTx/>
              <a:buChar char="•"/>
            </a:pPr>
            <a:r>
              <a:rPr lang="fa-IR" sz="4000" b="1">
                <a:solidFill>
                  <a:srgbClr val="FFFF00"/>
                </a:solidFill>
              </a:rPr>
              <a:t>نکات مورد توجه در آموزش خواندن دانش آموزان نارسا خوان</a:t>
            </a:r>
            <a:endParaRPr lang="en-US" sz="4000" b="1">
              <a:solidFill>
                <a:srgbClr val="FFFF00"/>
              </a:solidFill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آموزش جهت ها:</a:t>
            </a:r>
            <a:r>
              <a:rPr lang="fa-IR" b="1"/>
              <a:t>مانند بالا،پایین،راست،چپ،عمودی،افقی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2. نشان دادن کلمات و یا حروف معین :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ترتیب قرار گرفتن حروف و کلمات :</a:t>
            </a:r>
            <a:r>
              <a:rPr lang="fa-IR" b="1"/>
              <a:t> از دانش آموز خواسته شود در نوشتن ،فواصل بین کلمات و حروف را رعایت کند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</a:p>
          <a:p>
            <a:pPr>
              <a:buFont typeface="Wingdings" pitchFamily="2" charset="2"/>
              <a:buNone/>
            </a:pP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500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/>
      <p:bldP spid="284674" grpId="1"/>
      <p:bldP spid="284675" grpId="0" build="p"/>
      <p:bldP spid="284675" grpId="1" build="allAtOnce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049-9C67-405A-AFDD-4644C5EBAF98}" type="slidenum">
              <a:rPr lang="ar-SA"/>
              <a:pPr/>
              <a:t>72</a:t>
            </a:fld>
            <a:endParaRPr lang="en-US"/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نوشتن داستانهای کوتاه :</a:t>
            </a:r>
            <a:r>
              <a:rPr lang="fa-IR" b="1"/>
              <a:t> داستانها می بایست کوتاه و با حروف و کلمات و عبارات  مأنوس و در سطح فهم و درک دانش آموز باشد. داستانهای کوتاه سلاست کلامی کودک را تقویت می کند.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5. شنیدن صداها در کلمات مختلف 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6. خواندن کتابهای کودکان.  </a:t>
            </a:r>
            <a:endParaRPr lang="en-US" b="1">
              <a:solidFill>
                <a:srgbClr val="6699FF"/>
              </a:solidFill>
            </a:endParaRPr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9" grpId="0" build="p"/>
      <p:bldP spid="285699" grpId="1" build="allAtOnce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8FC4-E5CA-4FA1-80D9-E299F0E4141A}" type="slidenum">
              <a:rPr lang="ar-SA"/>
              <a:pPr/>
              <a:t>73</a:t>
            </a:fld>
            <a:endParaRPr lang="en-US"/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ویژگیهای دانش آموزان نارسا خوان.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وجود اختلال یادگیری (خواندن) در خانواده.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کثرت شیوع در پسران : بیش از 80 درصد از دانش آموزان مبتلا به نارسا خوانی ،پسرها هستند.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بر خورداری از توانایی هوشی متوسط و یا بالاتر از حد متوسط .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C5CC-5E8F-4314-819B-0E8231ACF08C}" type="slidenum">
              <a:rPr lang="ar-SA"/>
              <a:pPr/>
              <a:t>74</a:t>
            </a:fld>
            <a:endParaRPr lang="en-US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4. </a:t>
            </a:r>
            <a:r>
              <a:rPr lang="fa-IR" b="1">
                <a:solidFill>
                  <a:srgbClr val="6699FF"/>
                </a:solidFill>
              </a:rPr>
              <a:t>بی رغبتی در خواندن :</a:t>
            </a:r>
            <a:r>
              <a:rPr lang="fa-IR" b="1"/>
              <a:t> یعنی لذتی از خواندن نمی برند.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5. </a:t>
            </a:r>
            <a:r>
              <a:rPr lang="fa-IR" b="1">
                <a:solidFill>
                  <a:srgbClr val="6699FF"/>
                </a:solidFill>
              </a:rPr>
              <a:t>وجود نا هماهنگیهای حسی و حرکتی.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6. </a:t>
            </a:r>
            <a:r>
              <a:rPr lang="fa-IR" b="1">
                <a:solidFill>
                  <a:srgbClr val="6699FF"/>
                </a:solidFill>
              </a:rPr>
              <a:t>ضعف در حافظه بصری</a:t>
            </a:r>
            <a:r>
              <a:rPr lang="fa-IR" b="1"/>
              <a:t> :این نوع دانش آموزان غالباً از نظر حافظه بصری به خصوص به خاطر سپردن علائم زبانی ،با مشکل مواجه هستند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7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34087-0E75-4208-B725-860B4A1F3062}" type="slidenum">
              <a:rPr lang="ar-SA"/>
              <a:pPr/>
              <a:t>75</a:t>
            </a:fld>
            <a:endParaRPr lang="en-US"/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7. ضعف در زبان شنیداری و سلاست کلامی.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8. ضعف در انعکاس اطلاعات و در یافتهای شنیداری به طریق دیداری و بالعکس.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9. وارونه نویسی.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10. مشکل در هجی کردن کلمات.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11. اختلال در سازماندهی مطالب 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500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500"/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/>
      <p:bldP spid="288771" grpId="1" build="allAtOnce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8A4C-78C7-4E72-A7C1-B12EB1A42C96}" type="slidenum">
              <a:rPr lang="ar-SA"/>
              <a:pPr/>
              <a:t>76</a:t>
            </a:fld>
            <a:endParaRPr lang="en-US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عوامل موثر در« نارسا خوانی» دانش آموزان.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الف: مشکلات حوزه دید : تحقیقات انجام گرفته در این زمینه نشان داد دانش آموزان ناتوان در خواندن در شاخصهایی مانند تیز بینی ،جامع بینی ،هماهنگی حرکات چشمها و خطای انکساری تفاوت معنا داری با همسالان عادی خود ندارند.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D28A-EF50-43DF-A8DB-AA671AC88E0C}" type="slidenum">
              <a:rPr lang="ar-SA"/>
              <a:pPr/>
              <a:t>77</a:t>
            </a:fld>
            <a:endParaRPr lang="en-US"/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ب: مشکلات زبان</a:t>
            </a:r>
            <a:r>
              <a:rPr lang="fa-IR" b="1"/>
              <a:t> : تحقیقات انجام گرفته نشان داد تقریباً 86 درصد دانش آموزان نارسا خوان بطور جدی دچار اختلال زبان شنیداری می باشند.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ج: مشکلات دیداری ،فضایی و حرکتی :</a:t>
            </a:r>
            <a:r>
              <a:rPr lang="fa-IR" b="1"/>
              <a:t> تقریبا 5 درصد دانش آموزان ناتوان در خواندن دارای نارسایهایی در زمینه بصری – فضایی و حرکتی می باشند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9" grpId="0" build="p"/>
      <p:bldP spid="290819" grpId="1" build="allAtOnce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A9C66-7E26-4C1A-A2FE-8CB2D6030B94}" type="slidenum">
              <a:rPr lang="ar-SA"/>
              <a:pPr/>
              <a:t>78</a:t>
            </a:fld>
            <a:endParaRPr lang="en-US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تعریف آفازی : </a:t>
            </a:r>
          </a:p>
          <a:p>
            <a:r>
              <a:rPr lang="fa-IR" b="1"/>
              <a:t>عبارت است از اختلال کامل یا جزئی در توانایی تولید زبان گفتاری یا نوشتاری برای انعکاس مطلب یا مطالب کاملاً مفهوم می باشد . که نتیجه ضایعه مغزی ، تومور یا غده مغزی ،عفونت یا آسیب سر می باشد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3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17D3-971B-4113-AB6B-5F7551207D6C}" type="slidenum">
              <a:rPr lang="ar-SA"/>
              <a:pPr/>
              <a:t>79</a:t>
            </a:fld>
            <a:endParaRPr lang="en-US"/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انواع آفازی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</a:t>
            </a:r>
            <a:r>
              <a:rPr lang="fa-IR" b="1">
                <a:solidFill>
                  <a:srgbClr val="6699FF"/>
                </a:solidFill>
              </a:rPr>
              <a:t>آفازی دریافتی :</a:t>
            </a:r>
            <a:r>
              <a:rPr lang="fa-IR" b="1"/>
              <a:t> گفتار فرد سلیس و روان است ولی قادر به در ک درست صحبتها و نوشته های دیگران نمی باشد به عبارت دیگر صداها را می شنود ولی آنها را درک نمی کند در این نوع آفازی منطقه و رنیکه مغز دچار مشکل می باشد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500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/>
      <p:bldP spid="292867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273D4-41AC-4318-9FEB-5DC310FA1AEB}" type="slidenum">
              <a:rPr lang="ar-SA"/>
              <a:pPr/>
              <a:t>8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ناتوانی در مرحله برون داد.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الف : ناتوانی زبان.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ب: نا تواناییهای حرکتی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محور های نا توانایی در یادگیری یا نارسایی در تدریس</a:t>
            </a:r>
            <a:r>
              <a:rPr lang="fa-IR" b="1"/>
              <a:t>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الف : عوامل درون فردی.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ب: عوامل شخصی و شخصیتی.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ج: عوامل برون فردی. 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0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0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0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0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0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0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00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6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84FC-3969-4BC8-9693-8FD5AA6AC963}" type="slidenum">
              <a:rPr lang="ar-SA"/>
              <a:pPr/>
              <a:t>80</a:t>
            </a:fld>
            <a:endParaRPr lang="en-US"/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2. </a:t>
            </a:r>
            <a:r>
              <a:rPr lang="fa-IR" b="1">
                <a:solidFill>
                  <a:srgbClr val="6699FF"/>
                </a:solidFill>
              </a:rPr>
              <a:t>آفازی شمارش</a:t>
            </a:r>
            <a:r>
              <a:rPr lang="fa-IR" b="1"/>
              <a:t> : در این نوع آفازی فرد در شمارش صحیح اشیا،افراد، مکانها یا رویدادها دچار مشکل می باشد به این نوع آفازی ،آفازی آنومیک یا آفازی آمنزیک گفته می شود و شکل خفیف تر آفازی می باشد .</a:t>
            </a:r>
          </a:p>
          <a:p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1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3770C-EA76-406B-B13D-94A703000800}" type="slidenum">
              <a:rPr lang="ar-SA"/>
              <a:pPr/>
              <a:t>81</a:t>
            </a:fld>
            <a:endParaRPr lang="en-US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آفازی کلی یا کامل</a:t>
            </a:r>
            <a:r>
              <a:rPr lang="fa-IR" b="1"/>
              <a:t> : در این نوع آفازی توانایی شخص در صحبت کردن ،نوشتن و یا درک و مطلب و بیان تقریباً دچار مشکل می شود که در اثر آسیب شدید نواحی زبانی مغز ایجاد می شود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500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/>
      <p:bldP spid="294915" grpId="1" build="allAtOnce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06471-AED2-41D4-AB49-60249DC31BD7}" type="slidenum">
              <a:rPr lang="ar-SA"/>
              <a:pPr/>
              <a:t>82</a:t>
            </a:fld>
            <a:endParaRPr lang="en-US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4. آفازی بیانی یا اظهاری :</a:t>
            </a:r>
            <a:r>
              <a:rPr lang="fa-IR" b="1"/>
              <a:t> آسیب در منطقه بروکا می باشد که باعث اختلال در بیان و گفتار می شود و شخص خوب نمی تواند صحبت کند. </a:t>
            </a:r>
          </a:p>
          <a:p>
            <a:r>
              <a:rPr lang="fa-IR" b="1">
                <a:solidFill>
                  <a:srgbClr val="6699FF"/>
                </a:solidFill>
              </a:rPr>
              <a:t>5. آفازی اکتسابی :</a:t>
            </a:r>
            <a:r>
              <a:rPr lang="fa-IR" b="1"/>
              <a:t> چنانچه آسیب مغزی در کودکی که گفتار و زبان او در حال رشد است روی دهد آفازی اکتسابی بوجود می آید 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9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FDA9E-B974-4C19-988D-C50EF47C8135}" type="slidenum">
              <a:rPr lang="ar-SA"/>
              <a:pPr/>
              <a:t>83</a:t>
            </a:fld>
            <a:endParaRPr lang="en-US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ویژگیهای کودکان با نشانگان آفازی </a:t>
            </a:r>
          </a:p>
          <a:p>
            <a:r>
              <a:rPr lang="fa-IR" b="1"/>
              <a:t>ضعف عضلانی ، اختلال حرکتی ،سر دردهای مکرر ، حملات تشنجی ، اختلال در حوزه بینایی  ، جمله سازی ناقص ، کوتاهی دامنه توجه ،احساس خواب آلودگی ،احساس خستگی ، احساس افسردگی – احساس بی کفایتی ، نقص در عادتهای شخصی و برخی علائم دیگر.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41CA-F137-4184-A36E-D99AC9631ED8}" type="slidenum">
              <a:rPr lang="ar-SA"/>
              <a:pPr/>
              <a:t>84</a:t>
            </a:fld>
            <a:endParaRPr 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چهارم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نکات مورد توجه در شنانسایی دانش آموزان ناتوان در یادگیری توسط معلم 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1. استفاده از یک گروه متخصص متشکل از معلمان ،مربیان ، مشاوران مدرسه 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2. توجه دقیق به مسئله مهم تفاوتهای درون فردی یا تفاوت بین توانایی های بالقوه یا عملکرد بالفعل .</a:t>
            </a:r>
          </a:p>
          <a:p>
            <a:pPr algn="l">
              <a:buFont typeface="Wingdings" pitchFamily="2" charset="2"/>
              <a:buNone/>
            </a:pPr>
            <a:endParaRPr lang="fa-IR" b="1" dirty="0"/>
          </a:p>
          <a:p>
            <a:pPr algn="l">
              <a:buFont typeface="Wingdings" pitchFamily="2" charset="2"/>
              <a:buNone/>
            </a:pPr>
            <a:r>
              <a:rPr lang="fa-IR" b="1" dirty="0"/>
              <a:t>ادامه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29798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6" grpId="0"/>
      <p:bldP spid="297987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F831D-183E-4D82-84AB-04FBBE65C5E1}" type="slidenum">
              <a:rPr lang="ar-SA"/>
              <a:pPr/>
              <a:t>85</a:t>
            </a:fld>
            <a:endParaRPr 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3. استفاده از آزمونهای هوشی ، پیشرفت تحصیلی و زبان و برخی مقیاسهای سنجش مهارتهای ظریف حرکتی و هماهنگی های ادراکی – حرکتی . این نوع آزمونها باید به صورت کلی و عمومی تهیه گردد . به طوریکه کل پیشرفت تحصیلی دانش آموز مورد سنجش قرار گیرد 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1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F03A4-280E-40AF-85D1-C6B002F8808A}" type="slidenum">
              <a:rPr lang="ar-SA"/>
              <a:pPr/>
              <a:t>86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>
              <a:buFontTx/>
              <a:buChar char="•"/>
            </a:pPr>
            <a:r>
              <a:rPr lang="fa-IR" sz="4000" b="1">
                <a:solidFill>
                  <a:srgbClr val="FFFF00"/>
                </a:solidFill>
              </a:rPr>
              <a:t>ویژگیهای عمومی و مشترک همه دانش آموزان ناتوان در یادگیری</a:t>
            </a:r>
            <a:r>
              <a:rPr lang="fa-IR" sz="4000" b="1"/>
              <a:t> 			</a:t>
            </a:r>
            <a:endParaRPr lang="en-US" sz="4000" b="1"/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1. ناکامیهای پی درپی در یک یا چند موضوع درسی</a:t>
            </a:r>
            <a:r>
              <a:rPr lang="en-US" b="1">
                <a:solidFill>
                  <a:srgbClr val="6699FF"/>
                </a:solidFill>
              </a:rPr>
              <a:t>.</a:t>
            </a:r>
            <a:r>
              <a:rPr lang="fa-IR" b="1">
                <a:solidFill>
                  <a:srgbClr val="6699FF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</a:t>
            </a:r>
            <a:r>
              <a:rPr lang="fa-IR" b="1">
                <a:solidFill>
                  <a:srgbClr val="6699FF"/>
                </a:solidFill>
              </a:rPr>
              <a:t>فقر انگیزش</a:t>
            </a:r>
            <a:r>
              <a:rPr lang="fa-IR" b="1"/>
              <a:t> : این نوع دانش آموزان به علت شکست های مکرر تحصیلی ،انگیزه تحصیلی ضعیف و احساس خود ارزشمندی و اعتماد به نفس پایینی دارند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000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000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4" grpId="0"/>
      <p:bldP spid="300035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57F7-F747-4557-8E9A-E62AAE7A5714}" type="slidenum">
              <a:rPr lang="ar-SA"/>
              <a:pPr/>
              <a:t>87</a:t>
            </a:fld>
            <a:endParaRPr lang="en-US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وجود ناراحتی های جسمانی.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این نوع دانش آموزان در مقایسه با همسالان عادی خود ،بیشتر به ناراحتیهای جسمانی مانند عفونتهای گوش ، نارسایهای بینایی ،سرگیجه سر دردهای ممتد و متناوب مبتلا هستند .</a:t>
            </a:r>
          </a:p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4. مشکلات خانوادگی :</a:t>
            </a:r>
            <a:r>
              <a:rPr lang="fa-IR" b="1"/>
              <a:t> این نوع دانش آموزان ارتباطات عاطفی و روانی خوشایندی با پدر و مادر خود ندارند.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3CA5D-9A28-4EAB-8F85-477ED7DEB6C3}" type="slidenum">
              <a:rPr lang="ar-SA"/>
              <a:pPr/>
              <a:t>88</a:t>
            </a:fld>
            <a:endParaRPr lang="en-US"/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چگونگی ارزیابی مقدماتی معلمان کلاسهای عادی از دانش آموزان ناتوان در یادگیری.</a:t>
            </a:r>
            <a:r>
              <a:rPr lang="fa-IR" b="1"/>
              <a:t>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1. هیچ وقت تکلیف درسی را به موقع تمام نمی کنند.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2. تکالیفی را که انجام می دهند در مقایسه با سطح متوسط کلاس بسیار ضعیف است.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3. سابقه غیبت و تاخیر ورود به کلاس دارند.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3" grpId="0" build="p"/>
      <p:bldP spid="302083" grpId="1" build="allAtOnce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A05A4-66A5-4BA9-9156-B4E96B2A6FE8}" type="slidenum">
              <a:rPr lang="ar-SA"/>
              <a:pPr/>
              <a:t>89</a:t>
            </a:fld>
            <a:endParaRPr lang="en-US"/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b="1">
                <a:solidFill>
                  <a:srgbClr val="6699FF"/>
                </a:solidFill>
              </a:rPr>
              <a:t>شیوه های کمک معلم به دانش آموزان ناتوان در یادگیری در کلاسهای عادی</a:t>
            </a:r>
            <a:r>
              <a:rPr lang="fa-IR" b="1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1. برداشتهای ذهنی دانش آموزان نسبت به جنبه های مختلف محیط آموزشی و برنامه های درسی مورد پذیرش واقع شود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2. برنامه های متنوعی برای ایجاد انگیزه جهت یادگیری و پیشرفت ارائه شود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a-IR" b="1"/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00822-F3C0-4958-997C-BEF5EAF90A7F}" type="slidenum">
              <a:rPr lang="ar-SA"/>
              <a:pPr/>
              <a:t>9</a:t>
            </a:fld>
            <a:endParaRPr lang="en-US"/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676400"/>
          </a:xfrm>
        </p:spPr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سوم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751387"/>
          </a:xfrm>
        </p:spPr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ویژگیهای کودکان و نوجوانان با نشانگان اختلال در یادگیری. 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1. مشکلات مربوط به کم توجهی و فزون کنشی.  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2. ویژگیهای کودکان و دانش آموزان مبتلا به اختلال کمبود توجه. </a:t>
            </a:r>
          </a:p>
          <a:p>
            <a:pPr algn="l">
              <a:buFont typeface="Wingdings" pitchFamily="2" charset="2"/>
              <a:buNone/>
            </a:pPr>
            <a:endParaRPr lang="en-US" b="1" dirty="0"/>
          </a:p>
          <a:p>
            <a:pPr algn="l">
              <a:buFont typeface="Wingdings" pitchFamily="2" charset="2"/>
              <a:buNone/>
            </a:pPr>
            <a:r>
              <a:rPr lang="fa-IR" b="1" dirty="0"/>
              <a:t>ادامه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500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0" grpId="0"/>
      <p:bldP spid="401410" grpId="1"/>
      <p:bldP spid="401411" grpId="0" build="p"/>
      <p:bldP spid="401411" grpId="1" build="allAtOnce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3EE78-976E-4DCF-9F61-11C095139F4C}" type="slidenum">
              <a:rPr lang="ar-SA"/>
              <a:pPr/>
              <a:t>90</a:t>
            </a:fld>
            <a:endParaRPr lang="en-US"/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3. ساختار آموزشی متنوع و انعطاف پذیری شامل مطالعات مستقل ، کار گروهی بدون نظارت معلم و غیره تدارکات دیده شود .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4. دانش آموزان نسبت به انتخاب برنامه ها، افزایش تعهدات و مسئولیت پذیری ها تشویق شوند .</a:t>
            </a:r>
          </a:p>
          <a:p>
            <a:pPr>
              <a:buFont typeface="Wingdings" pitchFamily="2" charset="2"/>
              <a:buNone/>
            </a:pPr>
            <a:endParaRPr lang="fa-IR" b="1"/>
          </a:p>
          <a:p>
            <a:pPr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20A9-CE85-42DE-81D7-89B8D63EF638}" type="slidenum">
              <a:rPr lang="ar-SA"/>
              <a:pPr/>
              <a:t>91</a:t>
            </a:fld>
            <a:endParaRPr lang="en-US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/>
              <a:t>5. معلم سعی کند با بر گذاری جلسات رسمی و غیر رسمی ، نگرشها و انتخابهای آنان را در فعالیت های آموزشی تقویت نماید.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6. پیشرفت دانش آموزان به طور مستمر و منظم مورد ارزیابی واقع شود.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1470-E2E1-49DA-B2D3-9BDED031B0C6}" type="slidenum">
              <a:rPr lang="ar-SA"/>
              <a:pPr/>
              <a:t>92</a:t>
            </a:fld>
            <a:endParaRPr 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a-IR" b="1">
                <a:solidFill>
                  <a:srgbClr val="FFFF00"/>
                </a:solidFill>
              </a:rPr>
              <a:t>فصل پنجم</a:t>
            </a:r>
            <a:r>
              <a:rPr lang="fa-IR" b="1"/>
              <a:t> </a:t>
            </a:r>
            <a:endParaRPr lang="en-US" b="1"/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 dirty="0">
                <a:solidFill>
                  <a:srgbClr val="6699FF"/>
                </a:solidFill>
              </a:rPr>
              <a:t>برنامه های ویژه آموزشی برای دانش آموزان ناتوان در یادگیری.</a:t>
            </a:r>
          </a:p>
          <a:p>
            <a:r>
              <a:rPr lang="fa-IR" b="1" dirty="0">
                <a:solidFill>
                  <a:srgbClr val="6699FF"/>
                </a:solidFill>
              </a:rPr>
              <a:t>دو نکته مهم در برنامه ویژه آموزشی این کودکان عبارتند از. 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الف: محیط یا فضای آموزشی .</a:t>
            </a:r>
          </a:p>
          <a:p>
            <a:pPr>
              <a:buFont typeface="Wingdings" pitchFamily="2" charset="2"/>
              <a:buNone/>
            </a:pPr>
            <a:r>
              <a:rPr lang="fa-IR" b="1" dirty="0"/>
              <a:t>ب: روشهای آموزشی  .</a:t>
            </a:r>
            <a:endParaRPr lang="en-US" b="1" dirty="0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6" grpId="0"/>
      <p:bldP spid="308226" grpId="1"/>
      <p:bldP spid="308226" grpId="2"/>
      <p:bldP spid="308227" grpId="0" build="p"/>
      <p:bldP spid="308227" grpId="1" build="allAtOnce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89AA7-B116-4AE1-A06F-97DD5A006C5A}" type="slidenum">
              <a:rPr lang="ar-SA"/>
              <a:pPr/>
              <a:t>93</a:t>
            </a:fld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الف: محیط یا فضای آموزشی :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فضای آموزشی برای کودکان ناتوان در یاد گیری در سنین قبل از دبستان از اهمیت بالایی برخوردار است . در این سنین فضای آموزشی باید به گونه ای طراحی شود که کودکان بتوانند با آرامش و آزادی و استقلال شخصی به فعالیتهای فکری ، حسی و حرکتی مشغول شوند . 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1CB8-7F06-478D-B6EB-8D77538C0D0A}" type="slidenum">
              <a:rPr lang="ar-SA"/>
              <a:pPr/>
              <a:t>94</a:t>
            </a:fld>
            <a:endParaRPr lang="en-US"/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>
                <a:solidFill>
                  <a:srgbClr val="6699FF"/>
                </a:solidFill>
              </a:rPr>
              <a:t>در فضای آموزشی قبل از دبستان</a:t>
            </a:r>
            <a:r>
              <a:rPr lang="fa-IR" b="1"/>
              <a:t> ، ابزار و وسایل کمک آموزشی می بایست به سهولت در دسترس کودکان قرار گیرد و همچنین برای مهارتهای مربوط به «خود یاری شخصی » سرویسهای خدماتی و بهداشتی نظیر آب سرد کن و توالتها طوری طراحی شود که این گونه کودکان به طور مستقل بتوانند از آن استفاده کنند.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27EA5-6E29-4838-B310-D9B6E28EAE0C}" type="slidenum">
              <a:rPr lang="ar-SA"/>
              <a:pPr/>
              <a:t>95</a:t>
            </a:fld>
            <a:endParaRPr lang="en-US"/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sz="2800" b="1">
                <a:solidFill>
                  <a:srgbClr val="6699FF"/>
                </a:solidFill>
              </a:rPr>
              <a:t>نکات  مورد توجه در رابطه با چگونگی استفاده بهینه از فضای آموزشی </a:t>
            </a:r>
          </a:p>
          <a:p>
            <a:pPr>
              <a:buFont typeface="Wingdings" pitchFamily="2" charset="2"/>
              <a:buNone/>
            </a:pPr>
            <a:r>
              <a:rPr lang="fa-IR" sz="2800" b="1">
                <a:solidFill>
                  <a:srgbClr val="6699FF"/>
                </a:solidFill>
              </a:rPr>
              <a:t>1. مدیریت و فضای آموزشی در دبستان و بعد از آن برای دانش آموزان ناتوان در یادگیری :</a:t>
            </a:r>
          </a:p>
          <a:p>
            <a:pPr>
              <a:buFont typeface="Wingdings" pitchFamily="2" charset="2"/>
              <a:buNone/>
            </a:pPr>
            <a:r>
              <a:rPr lang="fa-IR" sz="2800" b="1">
                <a:solidFill>
                  <a:srgbClr val="6699FF"/>
                </a:solidFill>
              </a:rPr>
              <a:t>الف: استفاده از آموزش انفرادی :</a:t>
            </a:r>
            <a:r>
              <a:rPr lang="fa-IR" sz="2800" b="1"/>
              <a:t> به علت تنوع و پیچیدگی و نیازمندیهای خاص هریک از دانش آموزان ناتوان در یادگیری، ضرورت توجه به آموزش انفرادی کاملاً محسوس است. </a:t>
            </a:r>
          </a:p>
          <a:p>
            <a:pPr algn="l">
              <a:buFont typeface="Wingdings" pitchFamily="2" charset="2"/>
              <a:buNone/>
            </a:pPr>
            <a:endParaRPr lang="fa-IR" sz="2800" b="1"/>
          </a:p>
          <a:p>
            <a:pPr algn="l">
              <a:buFont typeface="Wingdings" pitchFamily="2" charset="2"/>
              <a:buNone/>
            </a:pPr>
            <a:r>
              <a:rPr lang="fa-IR" sz="2800" b="1"/>
              <a:t>ادامه</a:t>
            </a:r>
            <a:endParaRPr lang="en-US" sz="2800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/>
      <p:bldP spid="309251" grpId="1" build="allAtOnce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527E-12C0-4481-ADAF-EE5390DE72EB}" type="slidenum">
              <a:rPr lang="ar-SA"/>
              <a:pPr/>
              <a:t>96</a:t>
            </a:fld>
            <a:endParaRPr lang="en-US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ب: گروه بندی دانش آموزان :</a:t>
            </a:r>
            <a:r>
              <a:rPr lang="fa-IR" b="1"/>
              <a:t> براساس نیازهای آموزشی مشترک ،دانش آموزان ناتوان در یادگیری باید در کلاس گروه بندی شوند و این گروه بندی باید فوق العاده انعطاف پذیر باشد. بطوریکه اگر دانش آموزی در گروهی موفقیتی نداشت به گروه دیگر برود .</a:t>
            </a:r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endParaRPr lang="fa-IR" b="1"/>
          </a:p>
          <a:p>
            <a:pPr algn="l">
              <a:buFont typeface="Wingdings" pitchFamily="2" charset="2"/>
              <a:buNone/>
            </a:pPr>
            <a:r>
              <a:rPr lang="fa-IR" b="1"/>
              <a:t>ادامه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419C-7DAF-4BA5-A3E6-1AEBBC2445D2}" type="slidenum">
              <a:rPr lang="ar-SA"/>
              <a:pPr/>
              <a:t>97</a:t>
            </a:fld>
            <a:endParaRPr lang="en-US"/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>
                <a:solidFill>
                  <a:srgbClr val="6699FF"/>
                </a:solidFill>
              </a:rPr>
              <a:t>2. </a:t>
            </a:r>
            <a:r>
              <a:rPr lang="fa-IR" b="1">
                <a:solidFill>
                  <a:srgbClr val="6699FF"/>
                </a:solidFill>
              </a:rPr>
              <a:t>الگوی طراحی محیط انطباقی</a:t>
            </a:r>
            <a:r>
              <a:rPr lang="fa-IR">
                <a:solidFill>
                  <a:srgbClr val="6699FF"/>
                </a:solidFill>
              </a:rPr>
              <a:t> </a:t>
            </a:r>
            <a:r>
              <a:rPr lang="fa-IR" b="1">
                <a:solidFill>
                  <a:srgbClr val="6699FF"/>
                </a:solidFill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یعنی همراه کردن دانش آموزان ناتوان در یادگیری با دانش آموزان عادی در کلاسهای درس. در این روش معلم می تواند با توجه به پیشرفت و نیازهای فردی دانش آموزان برنامه های آموزشی خود را از نظر محتوا ، زمان و سرعت تنظیم نماید.</a:t>
            </a:r>
          </a:p>
          <a:p>
            <a:pPr algn="l">
              <a:buFont typeface="Wingdings" pitchFamily="2" charset="2"/>
              <a:buNone/>
            </a:pPr>
            <a:r>
              <a:rPr lang="fa-IR" b="1"/>
              <a:t> ادامه</a:t>
            </a:r>
            <a:endParaRPr lang="en-US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20083-8B42-4C4B-99CB-2A79D3504981}" type="slidenum">
              <a:rPr lang="ar-SA"/>
              <a:pPr/>
              <a:t>98</a:t>
            </a:fld>
            <a:endParaRPr lang="en-US"/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b="1"/>
              <a:t>هدف اصلی این الگو ایجاد مسئولیت پذیری در یکا یک دانش آموزان است . به عبارت دیگر هر یک از دانش آموزان مسئولانه متعهد به مکالمه ،پرسش ،مباحثه و یا انجام فعالیتهای مربوط ،برای رسیدن به اهداف تعیین شده ،می باشند.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دکتر مرتضی ترخان غضو هات علمی دانشگاه پیام نور مرکز رامسر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8476-4BC0-49EF-85EE-F2608DD4F38F}" type="slidenum">
              <a:rPr lang="ar-SA"/>
              <a:pPr/>
              <a:t>99</a:t>
            </a:fld>
            <a:endParaRPr lang="en-US"/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b="1">
                <a:solidFill>
                  <a:srgbClr val="6699FF"/>
                </a:solidFill>
              </a:rPr>
              <a:t>3. استفاده از وجود مشاوران ویژه : </a:t>
            </a:r>
          </a:p>
          <a:p>
            <a:pPr>
              <a:buFont typeface="Wingdings" pitchFamily="2" charset="2"/>
              <a:buNone/>
            </a:pPr>
            <a:r>
              <a:rPr lang="fa-IR" b="1"/>
              <a:t>استفاده از مشاوران راهنمایی ، کارشناسان روانشناسی ، مدد کاران اجتماعی در کلاسهایی که دانش آموزان عادی و دانش آموزان ناتوان در یادگیری وجود دارند نه تنها در پیشرفت تحصیلی آنها موثر است بلکه در اصلاح رفتار آنها بسیار سودمند می باشد </a:t>
            </a:r>
            <a:endParaRPr lang="en-US" b="1"/>
          </a:p>
        </p:txBody>
      </p:sp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/>
    </p:bldLst>
  </p:timing>
</p:sld>
</file>

<file path=ppt/theme/theme1.xml><?xml version="1.0" encoding="utf-8"?>
<a:theme xmlns:a="http://schemas.openxmlformats.org/drawingml/2006/main" name="Orbit">
  <a:themeElements>
    <a:clrScheme name="Orbit 2">
      <a:dk1>
        <a:srgbClr val="008000"/>
      </a:dk1>
      <a:lt1>
        <a:srgbClr val="FFFFFF"/>
      </a:lt1>
      <a:dk2>
        <a:srgbClr val="003300"/>
      </a:dk2>
      <a:lt2>
        <a:srgbClr val="C0C0C0"/>
      </a:lt2>
      <a:accent1>
        <a:srgbClr val="99CC00"/>
      </a:accent1>
      <a:accent2>
        <a:srgbClr val="527C3A"/>
      </a:accent2>
      <a:accent3>
        <a:srgbClr val="AAADAA"/>
      </a:accent3>
      <a:accent4>
        <a:srgbClr val="DADADA"/>
      </a:accent4>
      <a:accent5>
        <a:srgbClr val="CAE2AA"/>
      </a:accent5>
      <a:accent6>
        <a:srgbClr val="497034"/>
      </a:accent6>
      <a:hlink>
        <a:srgbClr val="33CC33"/>
      </a:hlink>
      <a:folHlink>
        <a:srgbClr val="C1FF83"/>
      </a:folHlink>
    </a:clrScheme>
    <a:fontScheme name="Orbi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</TotalTime>
  <Words>11171</Words>
  <Application>Microsoft Office PowerPoint</Application>
  <PresentationFormat>On-screen Show (4:3)</PresentationFormat>
  <Paragraphs>1113</Paragraphs>
  <Slides>188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188</vt:i4>
      </vt:variant>
    </vt:vector>
  </HeadingPairs>
  <TitlesOfParts>
    <vt:vector size="189" baseType="lpstr">
      <vt:lpstr>Orbit</vt:lpstr>
      <vt:lpstr>شناسنامه درس </vt:lpstr>
      <vt:lpstr>اهداف و جایگاه درس </vt:lpstr>
      <vt:lpstr>هدف </vt:lpstr>
      <vt:lpstr>فصل اول</vt:lpstr>
      <vt:lpstr>عوامل اجتماعی یادگیری </vt:lpstr>
      <vt:lpstr>فصل دوم </vt:lpstr>
      <vt:lpstr>PowerPoint Presentation</vt:lpstr>
      <vt:lpstr>PowerPoint Presentation</vt:lpstr>
      <vt:lpstr>فصل سوم </vt:lpstr>
      <vt:lpstr>PowerPoint Presentation</vt:lpstr>
      <vt:lpstr>PowerPoint Presentation</vt:lpstr>
      <vt:lpstr>PowerPoint Presentation</vt:lpstr>
      <vt:lpstr>فصل چهارم </vt:lpstr>
      <vt:lpstr>فصل پنجم </vt:lpstr>
      <vt:lpstr>PowerPoint Presentation</vt:lpstr>
      <vt:lpstr>PowerPoint Presentation</vt:lpstr>
      <vt:lpstr>فصل ششم </vt:lpstr>
      <vt:lpstr>PowerPoint Presentation</vt:lpstr>
      <vt:lpstr>PowerPoint Presentation</vt:lpstr>
      <vt:lpstr>PowerPoint Presentation</vt:lpstr>
      <vt:lpstr>PowerPoint Presentation</vt:lpstr>
      <vt:lpstr>فصل هفتم</vt:lpstr>
      <vt:lpstr>اولیاء و مربیان و توجه به فرایند یادگیری و عوامل موثر درآن </vt:lpstr>
      <vt:lpstr>اندازه گیری حافظه </vt:lpstr>
      <vt:lpstr>PowerPoint Presentation</vt:lpstr>
      <vt:lpstr>PowerPoint Presentation</vt:lpstr>
      <vt:lpstr>فصل هشتم </vt:lpstr>
      <vt:lpstr>فصل اول</vt:lpstr>
      <vt:lpstr>PowerPoint Presentation</vt:lpstr>
      <vt:lpstr>PowerPoint Presentation</vt:lpstr>
      <vt:lpstr>PowerPoint Presentation</vt:lpstr>
      <vt:lpstr> مولفه های مشترک در دیدگاه مختلف در تبیین اختلالات یادگیری </vt:lpstr>
      <vt:lpstr>شیوع کودکان ناتوان در یادگیری </vt:lpstr>
      <vt:lpstr>توزیع گروه سنی دانش آموزان با نشانگان اختلال در یادگیری </vt:lpstr>
      <vt:lpstr>PowerPoint Presentation</vt:lpstr>
      <vt:lpstr>علل احتمالی ناتوانیهای یادگیری  </vt:lpstr>
      <vt:lpstr>PowerPoint Presentation</vt:lpstr>
      <vt:lpstr>PowerPoint Presentation</vt:lpstr>
      <vt:lpstr>فصل دوم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محورهای ناتوانی در یادگیری یا نارسایی در تدریس </vt:lpstr>
      <vt:lpstr>PowerPoint Presentation</vt:lpstr>
      <vt:lpstr>PowerPoint Presentation</vt:lpstr>
      <vt:lpstr>PowerPoint Presentation</vt:lpstr>
      <vt:lpstr>PowerPoint Presentation</vt:lpstr>
      <vt:lpstr>فصل سوم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نکات مورد توجه در آموزش خواندن دانش آموزان نارسا خوان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فصل چهارم </vt:lpstr>
      <vt:lpstr>PowerPoint Presentation</vt:lpstr>
      <vt:lpstr>ویژگیهای عمومی و مشترک همه دانش آموزان ناتوان در یادگیری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فصل پنجم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ساده سازی تکالیف درسی </vt:lpstr>
      <vt:lpstr>PowerPoint Presentation</vt:lpstr>
      <vt:lpstr>PowerPoint Presentation</vt:lpstr>
      <vt:lpstr>PowerPoint Presentation</vt:lpstr>
      <vt:lpstr>فصل ششم</vt:lpstr>
      <vt:lpstr>PowerPoint Presentation</vt:lpstr>
      <vt:lpstr>روش معلمی شاگرد به شاگرد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فصل هفتم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الف .عوامل توجه و دقت  </vt:lpstr>
      <vt:lpstr>PowerPoint Presentation</vt:lpstr>
      <vt:lpstr>ب.عوامل درونی توجه و دقت</vt:lpstr>
      <vt:lpstr>PowerPoint Presentation</vt:lpstr>
      <vt:lpstr>نقش ممارست و تمرین در فرایند یادگیری </vt:lpstr>
      <vt:lpstr>PowerPoint Presentation</vt:lpstr>
      <vt:lpstr>نقش تنبیه و تشویق در فرایند یادگیری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اندازه گیری حافظه </vt:lpstr>
      <vt:lpstr>علل فراموشی </vt:lpstr>
      <vt:lpstr>انواع تداخل</vt:lpstr>
      <vt:lpstr>PowerPoint Presentation</vt:lpstr>
      <vt:lpstr>PowerPoint Presentation</vt:lpstr>
      <vt:lpstr>PowerPoint Presentation</vt:lpstr>
      <vt:lpstr>PowerPoint Presentation</vt:lpstr>
      <vt:lpstr>فصل هشتم </vt:lpstr>
      <vt:lpstr>PowerPoint Presentation</vt:lpstr>
      <vt:lpstr>PowerPoint Presentation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شناسنامه درس</dc:title>
  <dc:creator>SE_ASHRAFI</dc:creator>
  <cp:lastModifiedBy>pelak</cp:lastModifiedBy>
  <cp:revision>209</cp:revision>
  <cp:lastPrinted>1601-01-01T00:00:00Z</cp:lastPrinted>
  <dcterms:created xsi:type="dcterms:W3CDTF">2006-01-28T11:17:45Z</dcterms:created>
  <dcterms:modified xsi:type="dcterms:W3CDTF">2015-12-23T06:18:26Z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