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5422" autoAdjust="0"/>
    <p:restoredTop sz="86380" autoAdjust="0"/>
  </p:normalViewPr>
  <p:slideViewPr>
    <p:cSldViewPr>
      <p:cViewPr>
        <p:scale>
          <a:sx n="60" d="100"/>
          <a:sy n="60" d="100"/>
        </p:scale>
        <p:origin x="-396" y="-336"/>
      </p:cViewPr>
      <p:guideLst>
        <p:guide orient="horz" pos="2160"/>
        <p:guide pos="2880"/>
      </p:guideLst>
    </p:cSldViewPr>
  </p:slideViewPr>
  <p:outlineViewPr>
    <p:cViewPr>
      <p:scale>
        <a:sx n="33" d="100"/>
        <a:sy n="33" d="100"/>
      </p:scale>
      <p:origin x="0" y="7994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02F9B00-4E4F-44D4-8664-CC0D4C60794A}" type="datetimeFigureOut">
              <a:rPr lang="fa-IR" smtClean="0"/>
              <a:pPr/>
              <a:t>03/12/1437</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5CE4241-717C-4DED-A501-01B0249D020D}"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02F9B00-4E4F-44D4-8664-CC0D4C60794A}" type="datetimeFigureOut">
              <a:rPr lang="fa-IR" smtClean="0"/>
              <a:pPr/>
              <a:t>03/12/1437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5CE4241-717C-4DED-A501-01B0249D020D}"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02F9B00-4E4F-44D4-8664-CC0D4C60794A}" type="datetimeFigureOut">
              <a:rPr lang="fa-IR" smtClean="0"/>
              <a:pPr/>
              <a:t>03/12/1437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5CE4241-717C-4DED-A501-01B0249D020D}"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02F9B00-4E4F-44D4-8664-CC0D4C60794A}" type="datetimeFigureOut">
              <a:rPr lang="fa-IR" smtClean="0"/>
              <a:pPr/>
              <a:t>03/12/1437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5CE4241-717C-4DED-A501-01B0249D020D}" type="slidenum">
              <a:rPr lang="fa-IR" smtClean="0"/>
              <a:pPr/>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02F9B00-4E4F-44D4-8664-CC0D4C60794A}" type="datetimeFigureOut">
              <a:rPr lang="fa-IR" smtClean="0"/>
              <a:pPr/>
              <a:t>03/12/1437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5CE4241-717C-4DED-A501-01B0249D020D}" type="slidenum">
              <a:rPr lang="fa-IR" smtClean="0"/>
              <a:pPr/>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02F9B00-4E4F-44D4-8664-CC0D4C60794A}" type="datetimeFigureOut">
              <a:rPr lang="fa-IR" smtClean="0"/>
              <a:pPr/>
              <a:t>03/12/1437</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C5CE4241-717C-4DED-A501-01B0249D020D}" type="slidenum">
              <a:rPr lang="fa-IR" smtClean="0"/>
              <a:pPr/>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02F9B00-4E4F-44D4-8664-CC0D4C60794A}" type="datetimeFigureOut">
              <a:rPr lang="fa-IR" smtClean="0"/>
              <a:pPr/>
              <a:t>03/12/1437</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C5CE4241-717C-4DED-A501-01B0249D020D}"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02F9B00-4E4F-44D4-8664-CC0D4C60794A}" type="datetimeFigureOut">
              <a:rPr lang="fa-IR" smtClean="0"/>
              <a:pPr/>
              <a:t>03/12/1437</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C5CE4241-717C-4DED-A501-01B0249D020D}" type="slidenum">
              <a:rPr lang="fa-IR" smtClean="0"/>
              <a:pPr/>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02F9B00-4E4F-44D4-8664-CC0D4C60794A}" type="datetimeFigureOut">
              <a:rPr lang="fa-IR" smtClean="0"/>
              <a:pPr/>
              <a:t>03/12/1437</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C5CE4241-717C-4DED-A501-01B0249D020D}"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02F9B00-4E4F-44D4-8664-CC0D4C60794A}" type="datetimeFigureOut">
              <a:rPr lang="fa-IR" smtClean="0"/>
              <a:pPr/>
              <a:t>03/12/1437</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C5CE4241-717C-4DED-A501-01B0249D020D}"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02F9B00-4E4F-44D4-8664-CC0D4C60794A}" type="datetimeFigureOut">
              <a:rPr lang="fa-IR" smtClean="0"/>
              <a:pPr/>
              <a:t>03/12/1437</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5CE4241-717C-4DED-A501-01B0249D020D}" type="slidenum">
              <a:rPr lang="fa-IR" smtClean="0"/>
              <a:pPr/>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02F9B00-4E4F-44D4-8664-CC0D4C60794A}" type="datetimeFigureOut">
              <a:rPr lang="fa-IR" smtClean="0"/>
              <a:pPr/>
              <a:t>03/12/1437</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5CE4241-717C-4DED-A501-01B0249D020D}"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fa-IR" sz="2000" dirty="0" smtClean="0">
                <a:cs typeface="B Titr" pitchFamily="2" charset="-78"/>
              </a:rPr>
              <a:t>به نام خدا</a:t>
            </a:r>
            <a:br>
              <a:rPr lang="fa-IR" sz="2000" dirty="0" smtClean="0">
                <a:cs typeface="B Titr" pitchFamily="2" charset="-78"/>
              </a:rPr>
            </a:br>
            <a:r>
              <a:rPr lang="fa-IR" dirty="0" smtClean="0">
                <a:cs typeface="B Titr" pitchFamily="2" charset="-78"/>
              </a:rPr>
              <a:t/>
            </a:r>
            <a:br>
              <a:rPr lang="fa-IR" dirty="0" smtClean="0">
                <a:cs typeface="B Titr" pitchFamily="2" charset="-78"/>
              </a:rPr>
            </a:br>
            <a:r>
              <a:rPr lang="fa-IR" dirty="0" smtClean="0">
                <a:cs typeface="B Titr" pitchFamily="2" charset="-78"/>
              </a:rPr>
              <a:t>ناتوانی های یادگیری</a:t>
            </a:r>
            <a:endParaRPr lang="fa-IR" dirty="0">
              <a:cs typeface="B Titr" pitchFamily="2" charset="-78"/>
            </a:endParaRPr>
          </a:p>
        </p:txBody>
      </p:sp>
      <p:sp>
        <p:nvSpPr>
          <p:cNvPr id="3" name="Subtitle 2"/>
          <p:cNvSpPr>
            <a:spLocks noGrp="1"/>
          </p:cNvSpPr>
          <p:nvPr>
            <p:ph type="subTitle" idx="1"/>
          </p:nvPr>
        </p:nvSpPr>
        <p:spPr>
          <a:xfrm flipV="1">
            <a:off x="-2357486" y="3786189"/>
            <a:ext cx="2000264" cy="45719"/>
          </a:xfrm>
        </p:spPr>
        <p:txBody>
          <a:bodyPr>
            <a:normAutofit fontScale="25000" lnSpcReduction="20000"/>
          </a:bodyPr>
          <a:lstStyle/>
          <a:p>
            <a:endParaRPr lang="fa-I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fa-IR" dirty="0" smtClean="0"/>
          </a:p>
          <a:p>
            <a:r>
              <a:rPr lang="fa-IR" dirty="0" smtClean="0"/>
              <a:t>تمامی افراد با ناتوانی یاد گیری الزاماً مشکلات اجتماعی ندارند اما در مقایسه با همتایان بهنجار خود بیشتر در معرض خطر هستند و درمان مشکلات آن ها طولانی تر و مشکل تر است.</a:t>
            </a:r>
          </a:p>
          <a:p>
            <a:pPr>
              <a:buNone/>
            </a:pPr>
            <a:endParaRPr lang="fa-IR" dirty="0" smtClean="0"/>
          </a:p>
          <a:p>
            <a:r>
              <a:rPr lang="fa-IR" dirty="0" smtClean="0"/>
              <a:t>برخی از مشکلات اجتماعی که کودکان با ناتوانی های یاد گیری با آن مواجهند عبارتند از: نقص در شناخت اجتماعی، نقص در روابط میان فردی، رشد اجتماعی پایین، مقبولیت اجتماعی پایین، عزت نفس پایین و نگرش منفی به خود.</a:t>
            </a:r>
          </a:p>
          <a:p>
            <a:endParaRPr lang="fa-IR" dirty="0"/>
          </a:p>
        </p:txBody>
      </p:sp>
      <p:sp>
        <p:nvSpPr>
          <p:cNvPr id="3" name="Title 2"/>
          <p:cNvSpPr>
            <a:spLocks noGrp="1"/>
          </p:cNvSpPr>
          <p:nvPr>
            <p:ph type="title"/>
          </p:nvPr>
        </p:nvSpPr>
        <p:spPr/>
        <p:txBody>
          <a:bodyPr/>
          <a:lstStyle/>
          <a:p>
            <a:pPr algn="ctr"/>
            <a:r>
              <a:rPr lang="fa-IR" dirty="0" smtClean="0">
                <a:cs typeface="B Titr" pitchFamily="2" charset="-78"/>
              </a:rPr>
              <a:t>ویژگی های اجتماعی،هیجانی وشخصیتی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fa-IR" dirty="0" smtClean="0"/>
              <a:t>خود پنداره ( خود پنداره کلی و خود پنداره تحصیلی)</a:t>
            </a:r>
          </a:p>
          <a:p>
            <a:endParaRPr lang="fa-IR" dirty="0" smtClean="0"/>
          </a:p>
          <a:p>
            <a:r>
              <a:rPr lang="fa-IR" dirty="0" smtClean="0"/>
              <a:t>مکان کنترل؛ مکان کنترل این کودکان بیرونی است.</a:t>
            </a:r>
          </a:p>
          <a:p>
            <a:endParaRPr lang="fa-IR" dirty="0" smtClean="0"/>
          </a:p>
          <a:p>
            <a:r>
              <a:rPr lang="fa-IR" dirty="0" smtClean="0"/>
              <a:t>خلق و خو؛ این دانش آموزان در انجام تکلیف پافشاری کمتری دارند و انعطاف پذیری اجتماعی آن ها نیز کمتر است.</a:t>
            </a:r>
          </a:p>
          <a:p>
            <a:endParaRPr lang="fa-IR" dirty="0" smtClean="0"/>
          </a:p>
          <a:p>
            <a:r>
              <a:rPr lang="fa-IR" dirty="0" smtClean="0"/>
              <a:t>اضطراب؛بین خود پنداره در موقعیت های خاص و اضطراب در آن                      حالت ها رابطه وجود دارد.</a:t>
            </a:r>
          </a:p>
          <a:p>
            <a:endParaRPr lang="fa-IR" dirty="0" smtClean="0"/>
          </a:p>
          <a:p>
            <a:r>
              <a:rPr lang="fa-IR" dirty="0" smtClean="0"/>
              <a:t>احساس تنهایی، افسردگی و افکار خودکشی</a:t>
            </a:r>
            <a:endParaRPr lang="fa-IR" dirty="0"/>
          </a:p>
        </p:txBody>
      </p:sp>
      <p:sp>
        <p:nvSpPr>
          <p:cNvPr id="3" name="Title 2"/>
          <p:cNvSpPr>
            <a:spLocks noGrp="1"/>
          </p:cNvSpPr>
          <p:nvPr>
            <p:ph type="title"/>
          </p:nvPr>
        </p:nvSpPr>
        <p:spPr/>
        <p:txBody>
          <a:bodyPr/>
          <a:lstStyle/>
          <a:p>
            <a:pPr algn="ctr"/>
            <a:r>
              <a:rPr lang="fa-IR" dirty="0" smtClean="0">
                <a:cs typeface="B Titr" pitchFamily="2" charset="-78"/>
              </a:rPr>
              <a:t>ویژگی های شخصیتی و هیجانی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dirty="0" smtClean="0"/>
              <a:t>کنترل خشم</a:t>
            </a:r>
          </a:p>
          <a:p>
            <a:r>
              <a:rPr lang="fa-IR" dirty="0" smtClean="0"/>
              <a:t>درک و شناخت زمان</a:t>
            </a:r>
          </a:p>
          <a:p>
            <a:r>
              <a:rPr lang="fa-IR" dirty="0" smtClean="0"/>
              <a:t>پاسخ به تقاضاهای دیگران</a:t>
            </a:r>
          </a:p>
          <a:p>
            <a:r>
              <a:rPr lang="fa-IR" dirty="0" smtClean="0"/>
              <a:t>مشارکت در فعالیت های گروهی</a:t>
            </a:r>
          </a:p>
          <a:p>
            <a:r>
              <a:rPr lang="fa-IR" dirty="0" smtClean="0"/>
              <a:t>مواجهه با احساس طرد شدن</a:t>
            </a:r>
          </a:p>
          <a:p>
            <a:r>
              <a:rPr lang="fa-IR" dirty="0" smtClean="0"/>
              <a:t>مهارت گوش دادن به دیگران</a:t>
            </a:r>
          </a:p>
          <a:p>
            <a:r>
              <a:rPr lang="fa-IR" dirty="0" smtClean="0"/>
              <a:t>بیان نظرات خود</a:t>
            </a:r>
          </a:p>
          <a:p>
            <a:r>
              <a:rPr lang="fa-IR" dirty="0" smtClean="0"/>
              <a:t>مواجهه با ناکامی</a:t>
            </a:r>
            <a:endParaRPr lang="fa-IR" dirty="0"/>
          </a:p>
        </p:txBody>
      </p:sp>
      <p:sp>
        <p:nvSpPr>
          <p:cNvPr id="3" name="Title 2"/>
          <p:cNvSpPr>
            <a:spLocks noGrp="1"/>
          </p:cNvSpPr>
          <p:nvPr>
            <p:ph type="title"/>
          </p:nvPr>
        </p:nvSpPr>
        <p:spPr/>
        <p:txBody>
          <a:bodyPr/>
          <a:lstStyle/>
          <a:p>
            <a:pPr algn="ctr"/>
            <a:r>
              <a:rPr lang="fa-IR" dirty="0" smtClean="0">
                <a:cs typeface="B Titr" pitchFamily="2" charset="-78"/>
              </a:rPr>
              <a:t>آموزش مهارت های اجتماعی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fa-IR" dirty="0" smtClean="0"/>
          </a:p>
          <a:p>
            <a:r>
              <a:rPr lang="fa-IR" dirty="0" smtClean="0"/>
              <a:t>تکمیل پرسشنامه سوابق خانوادگی</a:t>
            </a:r>
          </a:p>
          <a:p>
            <a:r>
              <a:rPr lang="fa-IR" dirty="0" smtClean="0"/>
              <a:t>تعیین هوشبهر</a:t>
            </a:r>
          </a:p>
          <a:p>
            <a:r>
              <a:rPr lang="fa-IR" dirty="0" smtClean="0"/>
              <a:t>اجرای آزمون پیشرفت تحصیلی</a:t>
            </a:r>
          </a:p>
          <a:p>
            <a:r>
              <a:rPr lang="fa-IR" dirty="0" smtClean="0"/>
              <a:t>دریافت گزارش پیشرفت تحصیلی از معلم مربوطه</a:t>
            </a:r>
          </a:p>
          <a:p>
            <a:r>
              <a:rPr lang="fa-IR" dirty="0" smtClean="0"/>
              <a:t>مصاحبه با کودک</a:t>
            </a:r>
            <a:endParaRPr lang="fa-IR" dirty="0"/>
          </a:p>
        </p:txBody>
      </p:sp>
      <p:sp>
        <p:nvSpPr>
          <p:cNvPr id="3" name="Title 2"/>
          <p:cNvSpPr>
            <a:spLocks noGrp="1"/>
          </p:cNvSpPr>
          <p:nvPr>
            <p:ph type="title"/>
          </p:nvPr>
        </p:nvSpPr>
        <p:spPr/>
        <p:txBody>
          <a:bodyPr/>
          <a:lstStyle/>
          <a:p>
            <a:pPr algn="ctr"/>
            <a:r>
              <a:rPr lang="fa-IR" dirty="0" smtClean="0">
                <a:cs typeface="B Titr" pitchFamily="2" charset="-78"/>
              </a:rPr>
              <a:t>تشخیص</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Low"/>
            <a:r>
              <a:rPr lang="fa-IR" sz="2400" dirty="0" smtClean="0"/>
              <a:t>مراحل یادگیری(یادگیری در حد تسلط یا تبحر): </a:t>
            </a:r>
          </a:p>
          <a:p>
            <a:pPr algn="justLow">
              <a:buFontTx/>
              <a:buChar char="-"/>
            </a:pPr>
            <a:r>
              <a:rPr lang="fa-IR" sz="2400" b="1" dirty="0" smtClean="0"/>
              <a:t>ورود: </a:t>
            </a:r>
            <a:r>
              <a:rPr lang="fa-IR" sz="2400" dirty="0" smtClean="0"/>
              <a:t>سطح عملکرد دانش آموز قبل از آموزش( رفتار ورودی)</a:t>
            </a:r>
          </a:p>
          <a:p>
            <a:pPr algn="justLow">
              <a:buFontTx/>
              <a:buChar char="-"/>
            </a:pPr>
            <a:r>
              <a:rPr lang="fa-IR" sz="2400" b="1" dirty="0" smtClean="0"/>
              <a:t>اکتساب: </a:t>
            </a:r>
            <a:r>
              <a:rPr lang="fa-IR" sz="2400" dirty="0" smtClean="0"/>
              <a:t>مؤلفه های رفتار هدف به صورت عناصری مرتب می شوند که بتوان آن ها را آموزش داد. در آموزش هر مؤلفه باید با استفاده از تقویت و شکل دهی یاد گیری را به </a:t>
            </a:r>
            <a:r>
              <a:rPr lang="fa-IR" sz="2400" b="1" i="1" dirty="0" smtClean="0"/>
              <a:t>حد تسلط  </a:t>
            </a:r>
            <a:r>
              <a:rPr lang="fa-IR" sz="2400" dirty="0" smtClean="0"/>
              <a:t>می رسانیم.</a:t>
            </a:r>
          </a:p>
          <a:p>
            <a:pPr algn="justLow">
              <a:buFontTx/>
              <a:buChar char="-"/>
            </a:pPr>
            <a:r>
              <a:rPr lang="fa-IR" sz="2400" b="1" dirty="0" smtClean="0"/>
              <a:t>نگهداری: </a:t>
            </a:r>
            <a:r>
              <a:rPr lang="fa-IR" sz="2400" dirty="0" smtClean="0"/>
              <a:t>با استفاده از تقویت متناوب بر تبحر در یادگیری تمرکز می شود.</a:t>
            </a:r>
          </a:p>
          <a:p>
            <a:pPr algn="justLow">
              <a:buFontTx/>
              <a:buChar char="-"/>
            </a:pPr>
            <a:r>
              <a:rPr lang="fa-IR" sz="2400" b="1" dirty="0" smtClean="0"/>
              <a:t>تعمیم: </a:t>
            </a:r>
            <a:r>
              <a:rPr lang="fa-IR" sz="2400" dirty="0" smtClean="0"/>
              <a:t>فرد باید بتواند آموخته های خود را در سایر موقعیت ها ی مشابه نیز به کار برد.</a:t>
            </a:r>
          </a:p>
          <a:p>
            <a:pPr algn="justLow">
              <a:buFontTx/>
              <a:buChar char="-"/>
            </a:pPr>
            <a:r>
              <a:rPr lang="fa-IR" sz="2400" b="1" dirty="0" smtClean="0"/>
              <a:t>کاربرد: </a:t>
            </a:r>
            <a:r>
              <a:rPr lang="fa-IR" sz="2400" dirty="0" smtClean="0"/>
              <a:t>یادگیرنده باید بتواند از آموخته های خود را در موقعیت های جدید استفاده کند.</a:t>
            </a:r>
          </a:p>
          <a:p>
            <a:pPr algn="justLow">
              <a:buFontTx/>
              <a:buChar char="-"/>
            </a:pPr>
            <a:endParaRPr lang="fa-IR" sz="2400" dirty="0"/>
          </a:p>
        </p:txBody>
      </p:sp>
      <p:sp>
        <p:nvSpPr>
          <p:cNvPr id="3" name="Title 2"/>
          <p:cNvSpPr>
            <a:spLocks noGrp="1"/>
          </p:cNvSpPr>
          <p:nvPr>
            <p:ph type="title"/>
          </p:nvPr>
        </p:nvSpPr>
        <p:spPr/>
        <p:txBody>
          <a:bodyPr/>
          <a:lstStyle/>
          <a:p>
            <a:pPr algn="ctr"/>
            <a:r>
              <a:rPr lang="fa-IR" dirty="0" smtClean="0">
                <a:cs typeface="B Titr" pitchFamily="2" charset="-78"/>
              </a:rPr>
              <a:t>آموزش و یادگیری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fa-IR" sz="2400" dirty="0" smtClean="0"/>
              <a:t>خصوصیات تکلیف منزل</a:t>
            </a:r>
          </a:p>
          <a:p>
            <a:pPr>
              <a:buFontTx/>
              <a:buChar char="-"/>
            </a:pPr>
            <a:r>
              <a:rPr lang="fa-IR" sz="2400" dirty="0" smtClean="0"/>
              <a:t>تکالیف منزل باید مربوط به مهارت هایی باشد که دانش آموز در آن ها به حد تسلط رسیده باشد و از دادن تکالیف مربوط به یادگیری مهارت جدید بپرهیزید.</a:t>
            </a:r>
          </a:p>
          <a:p>
            <a:pPr>
              <a:buFontTx/>
              <a:buChar char="-"/>
            </a:pPr>
            <a:endParaRPr lang="fa-IR" sz="2400" dirty="0" smtClean="0"/>
          </a:p>
          <a:p>
            <a:pPr>
              <a:buFontTx/>
              <a:buChar char="-"/>
            </a:pPr>
            <a:r>
              <a:rPr lang="fa-IR" sz="2400" dirty="0" smtClean="0"/>
              <a:t>اطمینان حاصل کنید که دانش آموز تکلیف جدید را کاملاً درک کرده است.</a:t>
            </a:r>
          </a:p>
          <a:p>
            <a:pPr>
              <a:buFontTx/>
              <a:buChar char="-"/>
            </a:pPr>
            <a:endParaRPr lang="fa-IR" sz="2400" dirty="0" smtClean="0"/>
          </a:p>
          <a:p>
            <a:pPr>
              <a:buFontTx/>
              <a:buChar char="-"/>
            </a:pPr>
            <a:r>
              <a:rPr lang="fa-IR" sz="2400" dirty="0" smtClean="0"/>
              <a:t>تکالیفی به دانش آموز بدهید که بتواند با کمک هایی که در مدرسه دریافت می کند، آنها را انجام دهد.</a:t>
            </a:r>
          </a:p>
          <a:p>
            <a:pPr>
              <a:buFontTx/>
              <a:buChar char="-"/>
            </a:pPr>
            <a:endParaRPr lang="fa-IR" sz="2400" dirty="0" smtClean="0"/>
          </a:p>
          <a:p>
            <a:pPr>
              <a:buFontTx/>
              <a:buChar char="-"/>
            </a:pPr>
            <a:r>
              <a:rPr lang="fa-IR" sz="2400" dirty="0" smtClean="0"/>
              <a:t>دانش آموز را در زمینه مدت زمان انجام تکلیف راهنمایی کنید.</a:t>
            </a:r>
          </a:p>
          <a:p>
            <a:pPr>
              <a:buFontTx/>
              <a:buChar char="-"/>
            </a:pPr>
            <a:endParaRPr lang="fa-IR" sz="2400" dirty="0" smtClean="0"/>
          </a:p>
          <a:p>
            <a:pPr>
              <a:buFontTx/>
              <a:buChar char="-"/>
            </a:pPr>
            <a:r>
              <a:rPr lang="fa-IR" sz="2400" dirty="0" smtClean="0"/>
              <a:t>به دانش آموز اجازه دهید که با استفاده از روش های مختلف تکالیف را انجام دهد.</a:t>
            </a:r>
          </a:p>
          <a:p>
            <a:pPr>
              <a:buNone/>
            </a:pPr>
            <a:endParaRPr lang="fa-IR" sz="2400" dirty="0" smtClean="0"/>
          </a:p>
          <a:p>
            <a:pPr>
              <a:buNone/>
            </a:pPr>
            <a:endParaRPr lang="fa-IR" sz="2400" dirty="0" smtClean="0"/>
          </a:p>
        </p:txBody>
      </p:sp>
      <p:sp>
        <p:nvSpPr>
          <p:cNvPr id="3" name="Title 2"/>
          <p:cNvSpPr>
            <a:spLocks noGrp="1"/>
          </p:cNvSpPr>
          <p:nvPr>
            <p:ph type="title"/>
          </p:nvPr>
        </p:nvSpPr>
        <p:spPr/>
        <p:txBody>
          <a:bodyPr>
            <a:normAutofit fontScale="90000"/>
          </a:bodyPr>
          <a:lstStyle/>
          <a:p>
            <a:pPr algn="ctr"/>
            <a:r>
              <a:rPr lang="fa-IR" dirty="0" smtClean="0">
                <a:cs typeface="B Titr" pitchFamily="2" charset="-78"/>
              </a:rPr>
              <a:t>آموزش دانش آموزان با ناتوانی یادگیری (1)</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normAutofit lnSpcReduction="10000"/>
          </a:bodyPr>
          <a:lstStyle/>
          <a:p>
            <a:pPr algn="justLow"/>
            <a:r>
              <a:rPr lang="fa-IR" sz="2400" b="1" i="1" dirty="0" smtClean="0"/>
              <a:t>یادگیری کنشگر و تحلیل کاربردی رفتار</a:t>
            </a:r>
            <a:r>
              <a:rPr lang="fa-IR" sz="2400" dirty="0" smtClean="0"/>
              <a:t>: این دیدگاه بر رفتاهای مشاهده پذیر وتأثیر پیشایندها و پیامدهای رفتار تأکید دارد.</a:t>
            </a:r>
          </a:p>
          <a:p>
            <a:pPr algn="justLow">
              <a:buNone/>
            </a:pPr>
            <a:endParaRPr lang="fa-IR" sz="2400" dirty="0" smtClean="0"/>
          </a:p>
          <a:p>
            <a:pPr algn="justLow"/>
            <a:r>
              <a:rPr lang="fa-IR" sz="2400" dirty="0" smtClean="0"/>
              <a:t>تحلیل کاربردی رفتار با رفتارگرایی ارتباط بسیار نزدیکی دارد و برای کنترل یا اصلاح رفتارهای نامناسب در مدرسه به کار می رود.(</a:t>
            </a:r>
            <a:r>
              <a:rPr lang="en-US" sz="2400" dirty="0" smtClean="0"/>
              <a:t>ABA</a:t>
            </a:r>
            <a:r>
              <a:rPr lang="fa-IR" sz="2400" dirty="0" smtClean="0"/>
              <a:t>)</a:t>
            </a:r>
          </a:p>
          <a:p>
            <a:pPr algn="justLow">
              <a:buNone/>
            </a:pPr>
            <a:endParaRPr lang="fa-IR" sz="2400" dirty="0" smtClean="0"/>
          </a:p>
          <a:p>
            <a:pPr algn="justLow"/>
            <a:r>
              <a:rPr lang="fa-IR" sz="2400" b="1" i="1" dirty="0" smtClean="0"/>
              <a:t>پیشایندهای رفتار </a:t>
            </a:r>
            <a:r>
              <a:rPr lang="fa-IR" sz="2400" dirty="0" smtClean="0"/>
              <a:t>محرک ها یا وقایع محیطی هستند که پیش از رفتار واقع می شوند و می توانند احتمال وقوع آن را در آینده تغییر دهند مانند: محتوای آموزشی، جدول زمان بندی کلاس، قوانین و مقررات کلاس، شرایط محیطی کلاس و تعامل بین همتایان.</a:t>
            </a:r>
          </a:p>
          <a:p>
            <a:pPr algn="justLow">
              <a:buNone/>
            </a:pPr>
            <a:endParaRPr lang="fa-IR" sz="2400" dirty="0" smtClean="0"/>
          </a:p>
          <a:p>
            <a:pPr algn="justLow"/>
            <a:r>
              <a:rPr lang="fa-IR" sz="2400" b="1" i="1" dirty="0" smtClean="0"/>
              <a:t>پیامدهای رفتار </a:t>
            </a:r>
            <a:r>
              <a:rPr lang="fa-IR" sz="2400" dirty="0" smtClean="0"/>
              <a:t>براساس اصول یادگیری کنشگر می توانند رفتار را کنترل کنند مانند تقویت کننده های مثبت و منفی و تنبیه.</a:t>
            </a:r>
            <a:endParaRPr lang="fa-IR" sz="2400" dirty="0"/>
          </a:p>
        </p:txBody>
      </p:sp>
      <p:sp>
        <p:nvSpPr>
          <p:cNvPr id="3" name="Title 2"/>
          <p:cNvSpPr>
            <a:spLocks noGrp="1"/>
          </p:cNvSpPr>
          <p:nvPr>
            <p:ph type="title"/>
          </p:nvPr>
        </p:nvSpPr>
        <p:spPr>
          <a:xfrm>
            <a:off x="457200" y="274638"/>
            <a:ext cx="8229600" cy="939784"/>
          </a:xfrm>
        </p:spPr>
        <p:txBody>
          <a:bodyPr>
            <a:normAutofit fontScale="90000"/>
          </a:bodyPr>
          <a:lstStyle/>
          <a:p>
            <a:pPr algn="ctr"/>
            <a:r>
              <a:rPr lang="fa-IR" dirty="0" smtClean="0">
                <a:cs typeface="B Titr" pitchFamily="2" charset="-78"/>
              </a:rPr>
              <a:t>آموزش دانش آموزان با ناتوانی یادگیری(2)</a:t>
            </a:r>
            <a:endParaRPr lang="fa-I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5860"/>
            <a:ext cx="8229600" cy="4721431"/>
          </a:xfrm>
        </p:spPr>
        <p:txBody>
          <a:bodyPr/>
          <a:lstStyle/>
          <a:p>
            <a:r>
              <a:rPr lang="fa-IR" dirty="0" smtClean="0"/>
              <a:t>اصولی که هنگام به کار بردن روش های تقویت باید رعایت کنیم:</a:t>
            </a:r>
          </a:p>
          <a:p>
            <a:pPr>
              <a:buNone/>
            </a:pPr>
            <a:endParaRPr lang="fa-IR" dirty="0" smtClean="0"/>
          </a:p>
          <a:p>
            <a:pPr>
              <a:buFontTx/>
              <a:buChar char="-"/>
            </a:pPr>
            <a:r>
              <a:rPr lang="fa-IR" dirty="0" smtClean="0"/>
              <a:t>رفتار باید در خزانه رفتاری فرد موجود باشد.</a:t>
            </a:r>
          </a:p>
          <a:p>
            <a:pPr>
              <a:buFontTx/>
              <a:buChar char="-"/>
            </a:pPr>
            <a:r>
              <a:rPr lang="fa-IR" dirty="0" smtClean="0"/>
              <a:t>پیامدهای رفتار هدف باید به طور واضح و روشن مشخص شوند.</a:t>
            </a:r>
          </a:p>
          <a:p>
            <a:pPr>
              <a:buFontTx/>
              <a:buChar char="-"/>
            </a:pPr>
            <a:r>
              <a:rPr lang="fa-IR" dirty="0" smtClean="0"/>
              <a:t>تقویت کننده ها مواردی هستند که در پی رفتار می آیند و رفتار مورد نظر را نگهداری می کنند یا آن را افزایش می دهند.</a:t>
            </a:r>
          </a:p>
          <a:p>
            <a:pPr>
              <a:buFontTx/>
              <a:buChar char="-"/>
            </a:pPr>
            <a:r>
              <a:rPr lang="fa-IR" dirty="0" smtClean="0"/>
              <a:t>هنگامی که تقویت کننده ها بلافاصله پس از وقوع رفتار ارائه شود، از تأثیربیشتری برخوردار است.</a:t>
            </a:r>
            <a:endParaRPr lang="fa-IR" dirty="0"/>
          </a:p>
        </p:txBody>
      </p:sp>
      <p:sp>
        <p:nvSpPr>
          <p:cNvPr id="3" name="Title 2"/>
          <p:cNvSpPr>
            <a:spLocks noGrp="1"/>
          </p:cNvSpPr>
          <p:nvPr>
            <p:ph type="title"/>
          </p:nvPr>
        </p:nvSpPr>
        <p:spPr>
          <a:xfrm>
            <a:off x="457200" y="274638"/>
            <a:ext cx="8229600" cy="1011222"/>
          </a:xfrm>
        </p:spPr>
        <p:txBody>
          <a:bodyPr>
            <a:normAutofit fontScale="90000"/>
          </a:bodyPr>
          <a:lstStyle/>
          <a:p>
            <a:pPr algn="ctr"/>
            <a:r>
              <a:rPr lang="fa-IR" dirty="0" smtClean="0">
                <a:cs typeface="B Titr" pitchFamily="2" charset="-78"/>
              </a:rPr>
              <a:t>آموزش دانش آموزان با ناتوانی یادگیری(3)</a:t>
            </a:r>
            <a:endParaRPr lang="fa-I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5860"/>
            <a:ext cx="8229600" cy="4721431"/>
          </a:xfrm>
        </p:spPr>
        <p:txBody>
          <a:bodyPr>
            <a:normAutofit/>
          </a:bodyPr>
          <a:lstStyle/>
          <a:p>
            <a:pPr algn="justLow"/>
            <a:r>
              <a:rPr lang="fa-IR" sz="2400" dirty="0" smtClean="0"/>
              <a:t>رویکردهای شناختی: رویکردهای شناختی بر فرایندهای تفکر تأکید دارند و معتقدند شناختها، رفتارها و محرک های محیطی با یکدیگر تعامل دارند. تفکر درباره وقایع گذشته، برنامه ریزی برای آینده، خودگردانی و یادگیری رفتارهای جدید با مشاهده الگو نمونه هایی از تأثیر شناخت بر رفتارهستند.</a:t>
            </a:r>
          </a:p>
          <a:p>
            <a:pPr algn="justLow"/>
            <a:endParaRPr lang="fa-IR" sz="2400" dirty="0" smtClean="0"/>
          </a:p>
          <a:p>
            <a:pPr algn="justLow"/>
            <a:r>
              <a:rPr lang="fa-IR" sz="2400" dirty="0" smtClean="0"/>
              <a:t>دانش آموزان در آموزش راهبردهای شناختی؛ راهبردهای حل مسئله،                      جمع آوری و ثبت داده در مورد رفتار خود، ارزشیابی خود و تقویت خود را یاد می گیرند. </a:t>
            </a:r>
          </a:p>
          <a:p>
            <a:pPr algn="justLow">
              <a:buNone/>
            </a:pPr>
            <a:endParaRPr lang="fa-IR" sz="2400" dirty="0" smtClean="0"/>
          </a:p>
          <a:p>
            <a:pPr algn="justLow"/>
            <a:r>
              <a:rPr lang="fa-IR" sz="2400" dirty="0" smtClean="0"/>
              <a:t>ویژگی های مشترک راهبردهای شناختی عبارتند از: تعیین مراحل راهبرد، الگو برداری، خودگردانی، بیان کلامی و تفکر انعکاسی.</a:t>
            </a:r>
            <a:endParaRPr lang="fa-IR" sz="2400" dirty="0"/>
          </a:p>
        </p:txBody>
      </p:sp>
      <p:sp>
        <p:nvSpPr>
          <p:cNvPr id="3" name="Title 2"/>
          <p:cNvSpPr>
            <a:spLocks noGrp="1"/>
          </p:cNvSpPr>
          <p:nvPr>
            <p:ph type="title"/>
          </p:nvPr>
        </p:nvSpPr>
        <p:spPr>
          <a:xfrm>
            <a:off x="457200" y="274638"/>
            <a:ext cx="8229600" cy="1011222"/>
          </a:xfrm>
        </p:spPr>
        <p:txBody>
          <a:bodyPr>
            <a:normAutofit fontScale="90000"/>
          </a:bodyPr>
          <a:lstStyle/>
          <a:p>
            <a:pPr algn="ctr"/>
            <a:r>
              <a:rPr lang="fa-IR" dirty="0" smtClean="0">
                <a:cs typeface="B Titr" pitchFamily="2" charset="-78"/>
              </a:rPr>
              <a:t>آموزش دانش آموزان با ناتوانی یادگیری(4)</a:t>
            </a:r>
            <a:endParaRPr lang="fa-I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4422"/>
            <a:ext cx="8229600" cy="4792869"/>
          </a:xfrm>
        </p:spPr>
        <p:txBody>
          <a:bodyPr>
            <a:normAutofit/>
          </a:bodyPr>
          <a:lstStyle/>
          <a:p>
            <a:pPr algn="justLow"/>
            <a:r>
              <a:rPr lang="fa-IR" sz="2400" dirty="0" smtClean="0"/>
              <a:t>رویکرد پردازش اطلاعات: روان شناسان و آموزگاران پیرو پردازش اطلاعات با توصیف چگونگی دریافت، تبدیل، کاهش، بسط و گسترش، ذخیره سازی، بازیابی و کار برد درون داد حسی فرایند های تفکر را در تکالیفی نظیر خلاصه کردن یک متن، حل مسائل ریاضی و داستان نویسی را بررسی می کنند.</a:t>
            </a:r>
          </a:p>
          <a:p>
            <a:pPr algn="justLow">
              <a:buNone/>
            </a:pPr>
            <a:endParaRPr lang="fa-IR" sz="2400" dirty="0" smtClean="0"/>
          </a:p>
          <a:p>
            <a:pPr algn="justLow"/>
            <a:r>
              <a:rPr lang="fa-IR" sz="2400" dirty="0" smtClean="0"/>
              <a:t>مراحل یاد گیری در این رویکرد عبارتند از:</a:t>
            </a:r>
          </a:p>
          <a:p>
            <a:pPr algn="justLow">
              <a:buFontTx/>
              <a:buChar char="-"/>
            </a:pPr>
            <a:r>
              <a:rPr lang="fa-IR" sz="2400" dirty="0" smtClean="0"/>
              <a:t>درون داد(دریافت و ثبت حسی)</a:t>
            </a:r>
          </a:p>
          <a:p>
            <a:pPr algn="justLow">
              <a:buFontTx/>
              <a:buChar char="-"/>
            </a:pPr>
            <a:r>
              <a:rPr lang="fa-IR" sz="2400" dirty="0" smtClean="0"/>
              <a:t>کارکردهای اجرایی( توجه، ادراک، حافظه)</a:t>
            </a:r>
          </a:p>
          <a:p>
            <a:pPr algn="justLow">
              <a:buFontTx/>
              <a:buChar char="-"/>
            </a:pPr>
            <a:r>
              <a:rPr lang="fa-IR" sz="2400" dirty="0" smtClean="0"/>
              <a:t>برون داد( پاسخ های مشاهده پذیر فکری، گفتاری و حرکتی)</a:t>
            </a:r>
            <a:endParaRPr lang="fa-IR" sz="2400" dirty="0"/>
          </a:p>
        </p:txBody>
      </p:sp>
      <p:sp>
        <p:nvSpPr>
          <p:cNvPr id="3" name="Title 2"/>
          <p:cNvSpPr>
            <a:spLocks noGrp="1"/>
          </p:cNvSpPr>
          <p:nvPr>
            <p:ph type="title"/>
          </p:nvPr>
        </p:nvSpPr>
        <p:spPr>
          <a:xfrm>
            <a:off x="457200" y="274638"/>
            <a:ext cx="8229600" cy="868346"/>
          </a:xfrm>
        </p:spPr>
        <p:txBody>
          <a:bodyPr>
            <a:normAutofit fontScale="90000"/>
          </a:bodyPr>
          <a:lstStyle/>
          <a:p>
            <a:pPr algn="ctr"/>
            <a:r>
              <a:rPr lang="fa-IR" dirty="0" smtClean="0">
                <a:cs typeface="B Titr" pitchFamily="2" charset="-78"/>
              </a:rPr>
              <a:t>آموزش دانش آموزان با ناتوانی یادگیری(5)</a:t>
            </a:r>
            <a:endParaRPr lang="fa-I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4422"/>
            <a:ext cx="8229600" cy="4792869"/>
          </a:xfrm>
        </p:spPr>
        <p:txBody>
          <a:bodyPr>
            <a:normAutofit fontScale="85000" lnSpcReduction="20000"/>
          </a:bodyPr>
          <a:lstStyle/>
          <a:p>
            <a:pPr algn="justLow">
              <a:lnSpc>
                <a:spcPct val="160000"/>
              </a:lnSpc>
            </a:pPr>
            <a:r>
              <a:rPr lang="fa-IR" b="1" dirty="0" smtClean="0">
                <a:solidFill>
                  <a:schemeClr val="accent2">
                    <a:lumMod val="50000"/>
                  </a:schemeClr>
                </a:solidFill>
              </a:rPr>
              <a:t>ناتوانی یادگیری خاص </a:t>
            </a:r>
            <a:r>
              <a:rPr lang="fa-IR" dirty="0" smtClean="0"/>
              <a:t>عبارت است از وجود اختلال در یک یا بیش ازیک </a:t>
            </a:r>
            <a:r>
              <a:rPr lang="fa-IR" b="1" dirty="0" smtClean="0">
                <a:solidFill>
                  <a:schemeClr val="accent2">
                    <a:lumMod val="50000"/>
                  </a:schemeClr>
                </a:solidFill>
              </a:rPr>
              <a:t>فرایند روان شناختی پایه </a:t>
            </a:r>
            <a:r>
              <a:rPr lang="fa-IR" dirty="0" smtClean="0"/>
              <a:t>که در فرایند درک یا کاربرد زبان شفاهی یا نوشتاری نقش دارد. این اختلال موجب بروز نقص در توانایی افراد در </a:t>
            </a:r>
            <a:r>
              <a:rPr lang="fa-IR" b="1" i="1" dirty="0" smtClean="0"/>
              <a:t>گوش دادن، فکر کردن، صحبت کردن، خواندن، نوشتن، هجی کردن یا محاسبات ریاضی </a:t>
            </a:r>
            <a:r>
              <a:rPr lang="fa-IR" dirty="0" smtClean="0"/>
              <a:t>می شود. این اصطلاح شرایطی چون </a:t>
            </a:r>
            <a:r>
              <a:rPr lang="fa-IR" b="1" i="1" dirty="0" smtClean="0">
                <a:solidFill>
                  <a:srgbClr val="7030A0"/>
                </a:solidFill>
              </a:rPr>
              <a:t>معلولیت های ادراکی، آسیب مغزی، اختلال جزئی در کارکرد مغز،نارسا خوانی و زبان پریشی تحولی</a:t>
            </a:r>
            <a:r>
              <a:rPr lang="fa-IR" dirty="0" smtClean="0"/>
              <a:t> را شامل می شود. این اصطلاح در مورد کودکانی که مشکلات یاد گیری آنان از </a:t>
            </a:r>
            <a:r>
              <a:rPr lang="fa-IR" b="1" i="1" dirty="0" smtClean="0"/>
              <a:t>ناتوانی های حرکتی، بینایی، شنوایی، عقب ماندگی ذهنی، آشفتگی های هیجانی، فقر محیطی یا اقتصادی</a:t>
            </a:r>
            <a:r>
              <a:rPr lang="fa-IR" dirty="0" smtClean="0"/>
              <a:t> ناشی شده است به کار برده نمی شود.</a:t>
            </a:r>
            <a:endParaRPr lang="fa-IR" dirty="0"/>
          </a:p>
        </p:txBody>
      </p:sp>
      <p:sp>
        <p:nvSpPr>
          <p:cNvPr id="3" name="Title 2"/>
          <p:cNvSpPr>
            <a:spLocks noGrp="1"/>
          </p:cNvSpPr>
          <p:nvPr>
            <p:ph type="title"/>
          </p:nvPr>
        </p:nvSpPr>
        <p:spPr/>
        <p:txBody>
          <a:bodyPr/>
          <a:lstStyle/>
          <a:p>
            <a:pPr algn="ctr"/>
            <a:r>
              <a:rPr lang="fa-IR" dirty="0" smtClean="0">
                <a:cs typeface="B Titr" pitchFamily="2" charset="-78"/>
              </a:rPr>
              <a:t>تعریف</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71546"/>
            <a:ext cx="8229600" cy="4935745"/>
          </a:xfrm>
        </p:spPr>
        <p:txBody>
          <a:bodyPr>
            <a:noAutofit/>
          </a:bodyPr>
          <a:lstStyle/>
          <a:p>
            <a:pPr lvl="1" algn="justLow"/>
            <a:r>
              <a:rPr lang="fa-IR" sz="2000" dirty="0" smtClean="0"/>
              <a:t>مهارت در خواندن عبارت است از«بازشناسی کلمه و اقتباس معنا از کلمات نوشته شده».</a:t>
            </a:r>
          </a:p>
          <a:p>
            <a:pPr algn="justLow">
              <a:buNone/>
            </a:pPr>
            <a:endParaRPr lang="fa-IR" sz="2000" dirty="0" smtClean="0"/>
          </a:p>
          <a:p>
            <a:pPr algn="justLow"/>
            <a:r>
              <a:rPr lang="fa-IR" sz="2000" dirty="0" smtClean="0"/>
              <a:t>مؤلفه های خواندن عبارت است از«رمز گشایی، تحلیل ساختاری، استباط معنا و درک مطلب تحت اللفظی» .</a:t>
            </a:r>
          </a:p>
          <a:p>
            <a:pPr algn="justLow">
              <a:buNone/>
            </a:pPr>
            <a:endParaRPr lang="fa-IR" sz="2000" dirty="0" smtClean="0"/>
          </a:p>
          <a:p>
            <a:pPr algn="justLow"/>
            <a:r>
              <a:rPr lang="fa-IR" sz="2000" dirty="0" smtClean="0"/>
              <a:t>مهارتهای خواندن به چهار دسته تقسیم می شود: رویارویی با کلمه، درک معنای کلمه، درک معنای جمله و درک معنای متن های طولانی.</a:t>
            </a:r>
          </a:p>
          <a:p>
            <a:pPr algn="justLow">
              <a:buFontTx/>
              <a:buChar char="-"/>
            </a:pPr>
            <a:r>
              <a:rPr lang="fa-IR" sz="2000" dirty="0" smtClean="0"/>
              <a:t>منظور از بازشناسی کلمه توانایی رمزگشایی نمادهاست. در کلمه های آشنا شکل کلمه بلافاصله بعد از دیدن رمز گشایی می شود، اما سایر کلمات از طریق تجزیه و تحلیل مؤلّفه های صوتی کلمه و یا ساختار آن رمزگشایی می شوند.</a:t>
            </a:r>
          </a:p>
          <a:p>
            <a:pPr algn="justLow">
              <a:buFontTx/>
              <a:buChar char="-"/>
            </a:pPr>
            <a:r>
              <a:rPr lang="fa-IR" sz="2000" dirty="0" smtClean="0"/>
              <a:t>بازشناسی کلمات با توانایی شناخت و تلفظ کلمه سر و کار دارد.</a:t>
            </a:r>
          </a:p>
          <a:p>
            <a:pPr algn="justLow">
              <a:buFontTx/>
              <a:buChar char="-"/>
            </a:pPr>
            <a:r>
              <a:rPr lang="fa-IR" sz="2000" dirty="0" smtClean="0"/>
              <a:t>درک مطلب خواندن شامل درک معنای کلمه های مجزا، پیگیری توالی مطلب در متن، استنباط ایده اصلی متن، نتیجه گیری و توانایی بحث در مورد مطالب خوانده شده، می باشد.  </a:t>
            </a:r>
            <a:endParaRPr lang="fa-IR" sz="2000" dirty="0"/>
          </a:p>
        </p:txBody>
      </p:sp>
      <p:sp>
        <p:nvSpPr>
          <p:cNvPr id="3" name="Title 2"/>
          <p:cNvSpPr>
            <a:spLocks noGrp="1"/>
          </p:cNvSpPr>
          <p:nvPr>
            <p:ph type="title"/>
          </p:nvPr>
        </p:nvSpPr>
        <p:spPr>
          <a:xfrm>
            <a:off x="457200" y="274638"/>
            <a:ext cx="8229600" cy="796908"/>
          </a:xfrm>
        </p:spPr>
        <p:txBody>
          <a:bodyPr/>
          <a:lstStyle/>
          <a:p>
            <a:pPr algn="ctr"/>
            <a:r>
              <a:rPr lang="fa-IR" dirty="0" smtClean="0"/>
              <a:t>اختلال خواندن</a:t>
            </a:r>
            <a:endParaRPr lang="fa-I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4422"/>
            <a:ext cx="8229600" cy="4792869"/>
          </a:xfrm>
        </p:spPr>
        <p:txBody>
          <a:bodyPr>
            <a:normAutofit/>
          </a:bodyPr>
          <a:lstStyle/>
          <a:p>
            <a:r>
              <a:rPr lang="fa-IR" sz="2000" b="1" dirty="0" smtClean="0"/>
              <a:t>وابستگی مفرط در یادگیری؛ </a:t>
            </a:r>
            <a:r>
              <a:rPr lang="fa-IR" sz="2000" dirty="0" smtClean="0"/>
              <a:t>این دانش آموزان در یادگیری و به ویژه در انجام تکالیف خود به دیگران وابسته اند.</a:t>
            </a:r>
          </a:p>
          <a:p>
            <a:r>
              <a:rPr lang="fa-IR" sz="2000" b="1" dirty="0" smtClean="0"/>
              <a:t>وجود مشکل در نظارت بر عملکرد؛ </a:t>
            </a:r>
            <a:r>
              <a:rPr lang="fa-IR" sz="2000" dirty="0" smtClean="0"/>
              <a:t>این دانش آموزان بر فرایند خواندن خود نظارت نداشته و درک درستی از مواد خواندنی ندارند.</a:t>
            </a:r>
          </a:p>
          <a:p>
            <a:r>
              <a:rPr lang="fa-IR" sz="2000" b="1" dirty="0" smtClean="0"/>
              <a:t>شکست در انتخاب راهبرد مناسب؛ </a:t>
            </a:r>
            <a:r>
              <a:rPr lang="fa-IR" sz="2000" dirty="0" smtClean="0"/>
              <a:t>در کاربرد راهبردهای متناسب با محتوا با شکست مواجه می شوند.</a:t>
            </a:r>
          </a:p>
          <a:p>
            <a:r>
              <a:rPr lang="fa-IR" sz="2000" b="1" dirty="0" smtClean="0"/>
              <a:t>مشکلات حافظه؛ </a:t>
            </a:r>
            <a:r>
              <a:rPr lang="fa-IR" sz="2000" dirty="0" smtClean="0"/>
              <a:t>در به خاطر سپردن متون خواندنی مشکلات بسیاری دارند.</a:t>
            </a:r>
          </a:p>
          <a:p>
            <a:r>
              <a:rPr lang="fa-IR" sz="2000" b="1" dirty="0" smtClean="0"/>
              <a:t>وجود مشکل در یادگیری صدای حروف و ترکیب صداها</a:t>
            </a:r>
          </a:p>
          <a:p>
            <a:r>
              <a:rPr lang="fa-IR" sz="2000" b="1" dirty="0" smtClean="0"/>
              <a:t>محدود بودن دامنه واژگان</a:t>
            </a:r>
          </a:p>
          <a:p>
            <a:r>
              <a:rPr lang="fa-IR" sz="2000" b="1" dirty="0" smtClean="0"/>
              <a:t>مشکل در تعمیم</a:t>
            </a:r>
          </a:p>
          <a:p>
            <a:r>
              <a:rPr lang="fa-IR" sz="2000" b="1" dirty="0" smtClean="0"/>
              <a:t>نگرش منفی به تکلیف</a:t>
            </a:r>
            <a:endParaRPr lang="fa-IR" sz="2000" b="1" dirty="0"/>
          </a:p>
        </p:txBody>
      </p:sp>
      <p:sp>
        <p:nvSpPr>
          <p:cNvPr id="3" name="Title 2"/>
          <p:cNvSpPr>
            <a:spLocks noGrp="1"/>
          </p:cNvSpPr>
          <p:nvPr>
            <p:ph type="title"/>
          </p:nvPr>
        </p:nvSpPr>
        <p:spPr>
          <a:xfrm>
            <a:off x="457200" y="274638"/>
            <a:ext cx="8229600" cy="939784"/>
          </a:xfrm>
        </p:spPr>
        <p:txBody>
          <a:bodyPr/>
          <a:lstStyle/>
          <a:p>
            <a:pPr algn="ctr"/>
            <a:r>
              <a:rPr lang="fa-IR" dirty="0" smtClean="0"/>
              <a:t>شاخص های مشکلات خواندن</a:t>
            </a:r>
            <a:endParaRPr lang="fa-I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71546"/>
            <a:ext cx="8229600" cy="4935745"/>
          </a:xfrm>
        </p:spPr>
        <p:txBody>
          <a:bodyPr>
            <a:normAutofit/>
          </a:bodyPr>
          <a:lstStyle/>
          <a:p>
            <a:pPr algn="justLow"/>
            <a:r>
              <a:rPr lang="fa-IR" sz="2000" dirty="0" smtClean="0"/>
              <a:t>بیشتر این کودکان پسر هستند</a:t>
            </a:r>
          </a:p>
          <a:p>
            <a:pPr algn="justLow"/>
            <a:r>
              <a:rPr lang="fa-IR" sz="2000" dirty="0" smtClean="0"/>
              <a:t>در کلاس درس غالباً مشکلات رفتاری دارند.</a:t>
            </a:r>
          </a:p>
          <a:p>
            <a:pPr algn="justLow"/>
            <a:r>
              <a:rPr lang="fa-IR" sz="2000" dirty="0" smtClean="0"/>
              <a:t>دامنه توجهشان کوتاه است و در تمرکز مشکل دارند.</a:t>
            </a:r>
          </a:p>
          <a:p>
            <a:pPr algn="justLow"/>
            <a:r>
              <a:rPr lang="fa-IR" sz="2000" dirty="0" smtClean="0"/>
              <a:t>معمولاً دارای مشکلات جسمی مانند ضعف بینایی و ضعف شنوایی هستند. </a:t>
            </a:r>
          </a:p>
          <a:p>
            <a:pPr algn="justLow"/>
            <a:r>
              <a:rPr lang="fa-IR" sz="2000" dirty="0" smtClean="0"/>
              <a:t>اغلب مسائل هیجانی دارند و احساس نا امیدی، بی لیاقتی و کم جرأتی می کنند.</a:t>
            </a:r>
          </a:p>
          <a:p>
            <a:pPr algn="justLow"/>
            <a:r>
              <a:rPr lang="fa-IR" sz="2000" dirty="0" smtClean="0"/>
              <a:t>در خواندن شفاهی و کلامی تردید می کنند و گاهی دچار لکنت می شوند.</a:t>
            </a:r>
          </a:p>
          <a:p>
            <a:pPr algn="justLow"/>
            <a:r>
              <a:rPr lang="fa-IR" sz="2000" dirty="0" smtClean="0"/>
              <a:t>به جای این که چشم هایشان در هنگام خواندن حرکت دهند سرشان را تکان می دهند.</a:t>
            </a:r>
          </a:p>
          <a:p>
            <a:pPr algn="justLow"/>
            <a:r>
              <a:rPr lang="fa-IR" sz="2000" dirty="0" smtClean="0"/>
              <a:t>کلمه به کلمه می خوانند. به زحمت و با صدای کشیده و لحن یکنواخت می خوانند. به نقطه گذاری توجه ندارند و از توجه به معنی لغت غافلند.</a:t>
            </a:r>
          </a:p>
          <a:p>
            <a:pPr algn="justLow"/>
            <a:r>
              <a:rPr lang="fa-IR" sz="2000" dirty="0" smtClean="0"/>
              <a:t>حافظه دیداری و شنیداریشان ضعیف است و فاقد تمییز شنیداری کافی هستند.</a:t>
            </a:r>
          </a:p>
          <a:p>
            <a:pPr algn="justLow"/>
            <a:r>
              <a:rPr lang="fa-IR" sz="2000" dirty="0" smtClean="0"/>
              <a:t>رشد اجتماعی کافی ندارند.</a:t>
            </a:r>
            <a:endParaRPr lang="fa-IR" sz="2000" dirty="0"/>
          </a:p>
        </p:txBody>
      </p:sp>
      <p:sp>
        <p:nvSpPr>
          <p:cNvPr id="3" name="Title 2"/>
          <p:cNvSpPr>
            <a:spLocks noGrp="1"/>
          </p:cNvSpPr>
          <p:nvPr>
            <p:ph type="title"/>
          </p:nvPr>
        </p:nvSpPr>
        <p:spPr>
          <a:xfrm>
            <a:off x="457200" y="274638"/>
            <a:ext cx="8229600" cy="796908"/>
          </a:xfrm>
        </p:spPr>
        <p:txBody>
          <a:bodyPr/>
          <a:lstStyle/>
          <a:p>
            <a:pPr algn="ctr"/>
            <a:r>
              <a:rPr lang="fa-IR" dirty="0" smtClean="0"/>
              <a:t>ویژگی های کودکان دارای اختلال خواندن</a:t>
            </a:r>
            <a:endParaRPr lang="fa-I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0108"/>
            <a:ext cx="8229600" cy="5007183"/>
          </a:xfrm>
        </p:spPr>
        <p:txBody>
          <a:bodyPr/>
          <a:lstStyle/>
          <a:p>
            <a:pPr algn="justLow"/>
            <a:r>
              <a:rPr lang="fa-IR" dirty="0" smtClean="0"/>
              <a:t>واج شناسی</a:t>
            </a:r>
          </a:p>
          <a:p>
            <a:pPr algn="justLow">
              <a:buFontTx/>
              <a:buChar char="-"/>
            </a:pPr>
            <a:r>
              <a:rPr lang="fa-IR" dirty="0" smtClean="0"/>
              <a:t>تمییز گذاری: به توانایی دانش آموز در درک تفاوت های میان کلماتی که با صدای مشابه آغاز می شود یا پایان می یابد اشاره دارد.</a:t>
            </a:r>
          </a:p>
          <a:p>
            <a:pPr algn="justLow">
              <a:buFontTx/>
              <a:buChar char="-"/>
            </a:pPr>
            <a:r>
              <a:rPr lang="fa-IR" dirty="0" smtClean="0"/>
              <a:t>شمارش: به توانایی دانش آموز در شناسایی تعداد کلمات در جمله، بخش ها در کلمه و صداها اشاره دارد</a:t>
            </a:r>
          </a:p>
          <a:p>
            <a:pPr algn="justLow">
              <a:buFontTx/>
              <a:buChar char="-"/>
            </a:pPr>
            <a:r>
              <a:rPr lang="fa-IR" dirty="0" smtClean="0"/>
              <a:t>درک کلمه های هم قافیه</a:t>
            </a:r>
          </a:p>
          <a:p>
            <a:pPr algn="justLow">
              <a:buFontTx/>
              <a:buChar char="-"/>
            </a:pPr>
            <a:r>
              <a:rPr lang="fa-IR" dirty="0" smtClean="0"/>
              <a:t>شناخت تجانس آوایی</a:t>
            </a:r>
          </a:p>
          <a:p>
            <a:pPr algn="justLow">
              <a:buFontTx/>
              <a:buChar char="-"/>
            </a:pPr>
            <a:r>
              <a:rPr lang="fa-IR" dirty="0" smtClean="0"/>
              <a:t>ترکیب کردن</a:t>
            </a:r>
          </a:p>
          <a:p>
            <a:pPr algn="justLow">
              <a:buFontTx/>
              <a:buChar char="-"/>
            </a:pPr>
            <a:r>
              <a:rPr lang="fa-IR" dirty="0" smtClean="0"/>
              <a:t>بخش کردن </a:t>
            </a:r>
          </a:p>
          <a:p>
            <a:pPr algn="justLow">
              <a:buFontTx/>
              <a:buChar char="-"/>
            </a:pPr>
            <a:r>
              <a:rPr lang="fa-IR" dirty="0" smtClean="0"/>
              <a:t>دست کاری کردن متن ها، جمله ها، کلمه ها و  واج ها: حذف کردن، اضافه کردن، جانشین کردن و برگرداندن.</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t>آموزش مؤلفه های خواندن</a:t>
            </a:r>
            <a:endParaRPr lang="fa-I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71546"/>
            <a:ext cx="8229600" cy="4935745"/>
          </a:xfrm>
        </p:spPr>
        <p:txBody>
          <a:bodyPr>
            <a:normAutofit/>
          </a:bodyPr>
          <a:lstStyle/>
          <a:p>
            <a:pPr algn="justLow"/>
            <a:r>
              <a:rPr lang="fa-IR" sz="2400" dirty="0" smtClean="0"/>
              <a:t>آموزش معمولاً با صامت و مصوت های کوتاه آغاز می شود که صداهای واضح و روشنی دارند. حروف طوری انتخاب میشوند که با سایر حروف مشابهت نداشته باشند (مانند«ل»، «ف»، «م»).</a:t>
            </a:r>
          </a:p>
          <a:p>
            <a:pPr algn="justLow"/>
            <a:r>
              <a:rPr lang="fa-IR" sz="2400" dirty="0" smtClean="0"/>
              <a:t>پس از آموزش هر حرف جدید لازم است بلافاصله آن را در کلمه و سپس در متن به کار برد.</a:t>
            </a:r>
          </a:p>
          <a:p>
            <a:pPr algn="justLow"/>
            <a:r>
              <a:rPr lang="fa-IR" sz="2400" dirty="0" smtClean="0"/>
              <a:t>در شروع آموزش نباید از حروفی که صداهای مشابه دارند مانند«ط» و «ت» استفاده شود.</a:t>
            </a:r>
          </a:p>
          <a:p>
            <a:pPr algn="justLow"/>
            <a:r>
              <a:rPr lang="fa-IR" sz="2400" dirty="0" smtClean="0"/>
              <a:t>پس از این که دانش آموز با تمامی حروف و صداها آشنا شد می توان به آموزش کلماتی پرداخت که شکل متفاوت و تلفظ مشابه دارند مثل «خویش» و «خیش».</a:t>
            </a:r>
          </a:p>
          <a:p>
            <a:pPr algn="justLow">
              <a:buNone/>
            </a:pPr>
            <a:endParaRPr lang="fa-IR" sz="2400" dirty="0"/>
          </a:p>
        </p:txBody>
      </p:sp>
      <p:sp>
        <p:nvSpPr>
          <p:cNvPr id="3" name="Title 2"/>
          <p:cNvSpPr>
            <a:spLocks noGrp="1"/>
          </p:cNvSpPr>
          <p:nvPr>
            <p:ph type="title"/>
          </p:nvPr>
        </p:nvSpPr>
        <p:spPr>
          <a:xfrm>
            <a:off x="457200" y="274638"/>
            <a:ext cx="8229600" cy="725470"/>
          </a:xfrm>
        </p:spPr>
        <p:txBody>
          <a:bodyPr/>
          <a:lstStyle/>
          <a:p>
            <a:pPr algn="ctr"/>
            <a:r>
              <a:rPr lang="fa-IR" dirty="0" smtClean="0"/>
              <a:t>شناخت رابطه حرف - صدا</a:t>
            </a:r>
            <a:endParaRPr lang="fa-I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0108"/>
            <a:ext cx="8229600" cy="5007183"/>
          </a:xfrm>
        </p:spPr>
        <p:txBody>
          <a:bodyPr>
            <a:normAutofit/>
          </a:bodyPr>
          <a:lstStyle/>
          <a:p>
            <a:pPr algn="justLow"/>
            <a:r>
              <a:rPr lang="fa-IR" sz="2400" b="1" dirty="0" smtClean="0"/>
              <a:t>تعریف: </a:t>
            </a:r>
            <a:r>
              <a:rPr lang="fa-IR" sz="2400" dirty="0" smtClean="0"/>
              <a:t>توانایی خواندن متن با سرعت و دقت مناسب</a:t>
            </a:r>
          </a:p>
          <a:p>
            <a:pPr algn="justLow">
              <a:buNone/>
            </a:pPr>
            <a:endParaRPr lang="fa-IR" sz="2400" dirty="0" smtClean="0"/>
          </a:p>
          <a:p>
            <a:pPr algn="justLow"/>
            <a:r>
              <a:rPr lang="fa-IR" sz="2400" b="1" dirty="0" smtClean="0"/>
              <a:t>راهبردهای بهبود روانی خواندن </a:t>
            </a:r>
          </a:p>
          <a:p>
            <a:pPr algn="justLow">
              <a:buFontTx/>
              <a:buChar char="-"/>
            </a:pPr>
            <a:r>
              <a:rPr lang="fa-IR" sz="2400" dirty="0" smtClean="0"/>
              <a:t>خواندن متن با صدای بلند</a:t>
            </a:r>
          </a:p>
          <a:p>
            <a:pPr algn="justLow">
              <a:buFontTx/>
              <a:buChar char="-"/>
            </a:pPr>
            <a:r>
              <a:rPr lang="fa-IR" sz="2400" b="1" dirty="0" smtClean="0"/>
              <a:t>راهبرد تکرار؛ </a:t>
            </a:r>
            <a:r>
              <a:rPr lang="fa-IR" sz="2400" dirty="0" smtClean="0"/>
              <a:t>تکرار باعث افزایش دامنه واژگان و در نتیجه افزایش روانی کلامی و اعتماد به نفس در دانش آموز می شود. در انتخاب متن باید سطح دانش آموز تعیین گردد. هر متن باید سه تا پنج بار خوانده شود. برای درک بهتر ، قبل از خواندن متن کلمات و عبارت های مشکل را شرح دهید.</a:t>
            </a:r>
          </a:p>
          <a:p>
            <a:pPr algn="justLow">
              <a:buFontTx/>
              <a:buChar char="-"/>
            </a:pPr>
            <a:r>
              <a:rPr lang="fa-IR" sz="2400" b="1" dirty="0" smtClean="0"/>
              <a:t>راهبرد خواندن گروهی؛ </a:t>
            </a:r>
            <a:r>
              <a:rPr lang="fa-IR" sz="2400" dirty="0" smtClean="0"/>
              <a:t>این روش برای دانش آموزانی مناسب است که در درک مطلب مشکلی ندارند ولی در شناسایی کلمات و سرعت خواندن مشکل دارند. مراحل این راهبرد عبارتند از: خواندن معلم، خواندن دانش آموزان و معلم با یکدیگر و خواندن دانش آموزان با یکدیگر</a:t>
            </a:r>
            <a:endParaRPr lang="fa-IR" sz="2400" dirty="0"/>
          </a:p>
        </p:txBody>
      </p:sp>
      <p:sp>
        <p:nvSpPr>
          <p:cNvPr id="3" name="Title 2"/>
          <p:cNvSpPr>
            <a:spLocks noGrp="1"/>
          </p:cNvSpPr>
          <p:nvPr>
            <p:ph type="title"/>
          </p:nvPr>
        </p:nvSpPr>
        <p:spPr>
          <a:xfrm>
            <a:off x="457200" y="274638"/>
            <a:ext cx="8229600" cy="796908"/>
          </a:xfrm>
        </p:spPr>
        <p:txBody>
          <a:bodyPr/>
          <a:lstStyle/>
          <a:p>
            <a:pPr algn="ctr"/>
            <a:r>
              <a:rPr lang="fa-IR" dirty="0" smtClean="0"/>
              <a:t>آموزش روانی خواندن</a:t>
            </a:r>
            <a:endParaRPr lang="fa-I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28670"/>
            <a:ext cx="8229600" cy="5078621"/>
          </a:xfrm>
        </p:spPr>
        <p:txBody>
          <a:bodyPr>
            <a:normAutofit/>
          </a:bodyPr>
          <a:lstStyle/>
          <a:p>
            <a:pPr algn="justLow"/>
            <a:r>
              <a:rPr lang="fa-IR" sz="2400" dirty="0" smtClean="0"/>
              <a:t>تعریف: هدف غایی خواندن درک مطلب است. درک مطلب، شناخت و درک موضوعاتی است که در یک متن آمده است.</a:t>
            </a:r>
          </a:p>
          <a:p>
            <a:pPr algn="justLow">
              <a:buNone/>
            </a:pPr>
            <a:endParaRPr lang="fa-IR" sz="2400" dirty="0" smtClean="0"/>
          </a:p>
          <a:p>
            <a:pPr algn="justLow"/>
            <a:r>
              <a:rPr lang="fa-IR" sz="2400" dirty="0" smtClean="0"/>
              <a:t>آموزش درک مطلب و راهبردهای آن معمولاً در سه سطح صورت می گیرد:</a:t>
            </a:r>
          </a:p>
          <a:p>
            <a:pPr algn="justLow">
              <a:buFontTx/>
              <a:buChar char="-"/>
            </a:pPr>
            <a:r>
              <a:rPr lang="fa-IR" sz="2400" dirty="0" smtClean="0"/>
              <a:t>درک مطلب کلمه؛ برای این که درک کودک از معنای کلمه را بالا ببریم می توانیم کلمه را در بافت جمله به او آموزش دهیم و یا کلمه را با تصویر همتا کنیم.</a:t>
            </a:r>
          </a:p>
          <a:p>
            <a:pPr algn="justLow">
              <a:buFontTx/>
              <a:buChar char="-"/>
            </a:pPr>
            <a:r>
              <a:rPr lang="fa-IR" sz="2400" dirty="0" smtClean="0"/>
              <a:t>درک مطلب جمله</a:t>
            </a:r>
          </a:p>
          <a:p>
            <a:pPr algn="justLow">
              <a:buFontTx/>
              <a:buChar char="-"/>
            </a:pPr>
            <a:r>
              <a:rPr lang="fa-IR" sz="2400" dirty="0" smtClean="0"/>
              <a:t>درک مطلب متن</a:t>
            </a:r>
          </a:p>
          <a:p>
            <a:pPr algn="justLow">
              <a:buNone/>
            </a:pPr>
            <a:r>
              <a:rPr lang="fa-IR" sz="2400" dirty="0" smtClean="0"/>
              <a:t>برای افزایش درک مطلب در کودکان بهتر است قبل از این که شروع به خواندن متن کنند خلاصه ای اجمالی از مفاهیم اصلی ارائه شده در متن به آن ها بدهیم.</a:t>
            </a:r>
            <a:endParaRPr lang="fa-IR" sz="2400" dirty="0"/>
          </a:p>
        </p:txBody>
      </p:sp>
      <p:sp>
        <p:nvSpPr>
          <p:cNvPr id="3" name="Title 2"/>
          <p:cNvSpPr>
            <a:spLocks noGrp="1"/>
          </p:cNvSpPr>
          <p:nvPr>
            <p:ph type="title"/>
          </p:nvPr>
        </p:nvSpPr>
        <p:spPr>
          <a:xfrm>
            <a:off x="457200" y="274638"/>
            <a:ext cx="8229600" cy="725470"/>
          </a:xfrm>
        </p:spPr>
        <p:txBody>
          <a:bodyPr/>
          <a:lstStyle/>
          <a:p>
            <a:pPr algn="ctr"/>
            <a:r>
              <a:rPr lang="fa-IR" dirty="0" smtClean="0"/>
              <a:t>آموزش درک مطلب</a:t>
            </a:r>
            <a:endParaRPr lang="fa-I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57364"/>
            <a:ext cx="8229600" cy="4149927"/>
          </a:xfrm>
        </p:spPr>
        <p:txBody>
          <a:bodyPr/>
          <a:lstStyle/>
          <a:p>
            <a:r>
              <a:rPr lang="fa-IR" dirty="0" smtClean="0"/>
              <a:t>استفاده از تمرین های تنفسی( آموزش نفس عمیق، تمرین فوت کردن، ساز دهنی، سوت زدن، فوت کردن آب به وسیله نی)</a:t>
            </a:r>
          </a:p>
          <a:p>
            <a:r>
              <a:rPr lang="fa-IR" dirty="0" smtClean="0"/>
              <a:t>درک درست و تلفظ درست صداها؛ تمرین صدای اول و آخر کلمات، تمرین با کلمات بی معنی، تشخیص تلفظ اشتباه کلمه( کربیت/کبریت)</a:t>
            </a:r>
          </a:p>
          <a:p>
            <a:r>
              <a:rPr lang="fa-IR" dirty="0" smtClean="0"/>
              <a:t>تقویت حافظه شنیداری و توالی شنیداری( انجام دو دستور متوالی)</a:t>
            </a:r>
          </a:p>
          <a:p>
            <a:r>
              <a:rPr lang="fa-IR" dirty="0" smtClean="0"/>
              <a:t>تقویت ادراک دیداری و تمییز دیداری</a:t>
            </a:r>
            <a:endParaRPr lang="fa-IR" dirty="0"/>
          </a:p>
        </p:txBody>
      </p:sp>
      <p:sp>
        <p:nvSpPr>
          <p:cNvPr id="3" name="Title 2"/>
          <p:cNvSpPr>
            <a:spLocks noGrp="1"/>
          </p:cNvSpPr>
          <p:nvPr>
            <p:ph type="title"/>
          </p:nvPr>
        </p:nvSpPr>
        <p:spPr>
          <a:xfrm>
            <a:off x="457200" y="274638"/>
            <a:ext cx="8229600" cy="1296974"/>
          </a:xfrm>
        </p:spPr>
        <p:txBody>
          <a:bodyPr>
            <a:normAutofit/>
          </a:bodyPr>
          <a:lstStyle/>
          <a:p>
            <a:pPr algn="ctr"/>
            <a:r>
              <a:rPr lang="fa-IR" sz="3200" dirty="0" smtClean="0"/>
              <a:t>چند راهکار باز پروری و درمان برای اختلال خواندن</a:t>
            </a:r>
            <a:endParaRPr lang="fa-IR" sz="32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fa-IR" dirty="0" smtClean="0"/>
              <a:t>مشکلاتی که سبب پیدایش اختلال در دیکته نویسی می شوندعبارتند از: </a:t>
            </a:r>
          </a:p>
          <a:p>
            <a:pPr>
              <a:buFontTx/>
              <a:buChar char="-"/>
            </a:pPr>
            <a:r>
              <a:rPr lang="fa-IR" dirty="0" smtClean="0"/>
              <a:t>ضعف در حافظه دیداری</a:t>
            </a:r>
          </a:p>
          <a:p>
            <a:pPr>
              <a:buFontTx/>
              <a:buChar char="-"/>
            </a:pPr>
            <a:r>
              <a:rPr lang="fa-IR" dirty="0" smtClean="0"/>
              <a:t>ضعف در حساسیت شنیداری</a:t>
            </a:r>
          </a:p>
          <a:p>
            <a:pPr>
              <a:buFontTx/>
              <a:buChar char="-"/>
            </a:pPr>
            <a:r>
              <a:rPr lang="fa-IR" dirty="0" smtClean="0"/>
              <a:t>پایین بودن دقت</a:t>
            </a:r>
          </a:p>
          <a:p>
            <a:pPr>
              <a:buFontTx/>
              <a:buChar char="-"/>
            </a:pPr>
            <a:r>
              <a:rPr lang="fa-IR" dirty="0" smtClean="0"/>
              <a:t>وارونه نویسی</a:t>
            </a:r>
          </a:p>
          <a:p>
            <a:pPr>
              <a:buFontTx/>
              <a:buChar char="-"/>
            </a:pPr>
            <a:r>
              <a:rPr lang="fa-IR" dirty="0" smtClean="0"/>
              <a:t>قرینه نویسی</a:t>
            </a:r>
          </a:p>
          <a:p>
            <a:pPr>
              <a:buFontTx/>
              <a:buChar char="-"/>
            </a:pPr>
            <a:r>
              <a:rPr lang="fa-IR" dirty="0" smtClean="0"/>
              <a:t>نارسا نویسی</a:t>
            </a:r>
          </a:p>
          <a:p>
            <a:pPr>
              <a:buFontTx/>
              <a:buChar char="-"/>
            </a:pPr>
            <a:r>
              <a:rPr lang="fa-IR" dirty="0" smtClean="0"/>
              <a:t>ضعف در تمییز دیداری</a:t>
            </a:r>
          </a:p>
          <a:p>
            <a:pPr>
              <a:buFontTx/>
              <a:buChar char="-"/>
            </a:pPr>
            <a:r>
              <a:rPr lang="fa-IR" dirty="0" smtClean="0"/>
              <a:t>ضعف در حافظه توالی دیداری</a:t>
            </a:r>
          </a:p>
          <a:p>
            <a:pPr>
              <a:buFontTx/>
              <a:buChar char="-"/>
            </a:pPr>
            <a:r>
              <a:rPr lang="fa-IR" dirty="0" smtClean="0"/>
              <a:t>مشکلات آموزشی مربوط به روش تدریس</a:t>
            </a:r>
            <a:endParaRPr lang="fa-IR" dirty="0"/>
          </a:p>
        </p:txBody>
      </p:sp>
      <p:sp>
        <p:nvSpPr>
          <p:cNvPr id="3" name="Title 2"/>
          <p:cNvSpPr>
            <a:spLocks noGrp="1"/>
          </p:cNvSpPr>
          <p:nvPr>
            <p:ph type="title"/>
          </p:nvPr>
        </p:nvSpPr>
        <p:spPr/>
        <p:txBody>
          <a:bodyPr/>
          <a:lstStyle/>
          <a:p>
            <a:pPr algn="ctr"/>
            <a:r>
              <a:rPr lang="fa-IR" dirty="0" smtClean="0">
                <a:cs typeface="B Titr" pitchFamily="2" charset="-78"/>
              </a:rPr>
              <a:t>اختلال دیکته نویسی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lstStyle/>
          <a:p>
            <a:r>
              <a:rPr lang="fa-IR" dirty="0" smtClean="0"/>
              <a:t>خطاهای متداول در نوشتن</a:t>
            </a:r>
          </a:p>
          <a:p>
            <a:pPr>
              <a:buFontTx/>
              <a:buChar char="-"/>
            </a:pPr>
            <a:r>
              <a:rPr lang="fa-IR" dirty="0" smtClean="0"/>
              <a:t>کج نویسی بیش از حد</a:t>
            </a:r>
          </a:p>
          <a:p>
            <a:pPr>
              <a:buFontTx/>
              <a:buChar char="-"/>
            </a:pPr>
            <a:r>
              <a:rPr lang="fa-IR" dirty="0" smtClean="0"/>
              <a:t>راست نویسی بیش از حد</a:t>
            </a:r>
          </a:p>
          <a:p>
            <a:pPr>
              <a:buFontTx/>
              <a:buChar char="-"/>
            </a:pPr>
            <a:r>
              <a:rPr lang="fa-IR" dirty="0" smtClean="0"/>
              <a:t>پر فشار نوشتن</a:t>
            </a:r>
          </a:p>
          <a:p>
            <a:pPr>
              <a:buFontTx/>
              <a:buChar char="-"/>
            </a:pPr>
            <a:r>
              <a:rPr lang="fa-IR" dirty="0" smtClean="0"/>
              <a:t>کم رنگ نویسی بیش از حد</a:t>
            </a:r>
          </a:p>
          <a:p>
            <a:pPr>
              <a:buFontTx/>
              <a:buChar char="-"/>
            </a:pPr>
            <a:r>
              <a:rPr lang="fa-IR" dirty="0" smtClean="0"/>
              <a:t>زاویه دار نویسی بیش از حد</a:t>
            </a:r>
          </a:p>
          <a:p>
            <a:pPr>
              <a:buFontTx/>
              <a:buChar char="-"/>
            </a:pPr>
            <a:r>
              <a:rPr lang="fa-IR" dirty="0" smtClean="0"/>
              <a:t>نامرتب نویسی بیش از حد </a:t>
            </a:r>
          </a:p>
          <a:p>
            <a:pPr>
              <a:buFontTx/>
              <a:buChar char="-"/>
            </a:pPr>
            <a:r>
              <a:rPr lang="fa-IR" dirty="0" smtClean="0"/>
              <a:t>فاصله گذاری بیش از حد</a:t>
            </a:r>
            <a:endParaRPr lang="fa-IR" dirty="0"/>
          </a:p>
        </p:txBody>
      </p:sp>
      <p:sp>
        <p:nvSpPr>
          <p:cNvPr id="3" name="Title 2"/>
          <p:cNvSpPr>
            <a:spLocks noGrp="1"/>
          </p:cNvSpPr>
          <p:nvPr>
            <p:ph type="title"/>
          </p:nvPr>
        </p:nvSpPr>
        <p:spPr>
          <a:xfrm>
            <a:off x="457200" y="274638"/>
            <a:ext cx="8229600" cy="868346"/>
          </a:xfrm>
        </p:spPr>
        <p:txBody>
          <a:bodyPr/>
          <a:lstStyle/>
          <a:p>
            <a:pPr algn="ctr"/>
            <a:r>
              <a:rPr lang="fa-IR" b="0" dirty="0" smtClean="0">
                <a:cs typeface="B Titr" pitchFamily="2" charset="-78"/>
              </a:rPr>
              <a:t>نارسا نویسی</a:t>
            </a:r>
            <a:endParaRPr lang="fa-IR" b="0" dirty="0">
              <a:cs typeface="B Titr"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fa-IR" dirty="0" smtClean="0"/>
              <a:t>ناتوانی های یادگیری را می توان در سه طبقه کلی قرار داد:</a:t>
            </a:r>
          </a:p>
          <a:p>
            <a:pPr>
              <a:buNone/>
            </a:pPr>
            <a:endParaRPr lang="fa-IR" dirty="0" smtClean="0"/>
          </a:p>
          <a:p>
            <a:pPr>
              <a:buNone/>
            </a:pPr>
            <a:r>
              <a:rPr lang="fa-IR" dirty="0" smtClean="0">
                <a:solidFill>
                  <a:srgbClr val="C00000"/>
                </a:solidFill>
              </a:rPr>
              <a:t> 1- ناتوانی های یاد گیری تحولی                                       </a:t>
            </a:r>
          </a:p>
          <a:p>
            <a:pPr>
              <a:buNone/>
            </a:pPr>
            <a:r>
              <a:rPr lang="fa-IR" dirty="0" smtClean="0"/>
              <a:t>   اختلال های حافظه</a:t>
            </a:r>
          </a:p>
          <a:p>
            <a:pPr>
              <a:buNone/>
            </a:pPr>
            <a:r>
              <a:rPr lang="fa-IR" dirty="0" smtClean="0"/>
              <a:t>   اختلال های توجه</a:t>
            </a:r>
          </a:p>
          <a:p>
            <a:pPr>
              <a:buNone/>
            </a:pPr>
            <a:r>
              <a:rPr lang="fa-IR" dirty="0" smtClean="0"/>
              <a:t>   اختلال های زیستی </a:t>
            </a:r>
          </a:p>
          <a:p>
            <a:pPr>
              <a:buNone/>
            </a:pPr>
            <a:r>
              <a:rPr lang="fa-IR" dirty="0" smtClean="0"/>
              <a:t>   اختلال های پردازش دیداری  </a:t>
            </a:r>
          </a:p>
          <a:p>
            <a:pPr>
              <a:buNone/>
            </a:pPr>
            <a:r>
              <a:rPr lang="fa-IR" dirty="0" smtClean="0"/>
              <a:t>   اختلال های پردازش شنیداری</a:t>
            </a:r>
          </a:p>
          <a:p>
            <a:pPr>
              <a:buNone/>
            </a:pPr>
            <a:r>
              <a:rPr lang="fa-IR" dirty="0" smtClean="0"/>
              <a:t>   اختلال های ادراکی- حرکتی                                         </a:t>
            </a:r>
          </a:p>
          <a:p>
            <a:pPr>
              <a:buNone/>
            </a:pPr>
            <a:r>
              <a:rPr lang="fa-IR" dirty="0" smtClean="0"/>
              <a:t> </a:t>
            </a:r>
            <a:endParaRPr lang="fa-IR" dirty="0"/>
          </a:p>
        </p:txBody>
      </p:sp>
      <p:sp>
        <p:nvSpPr>
          <p:cNvPr id="3" name="Title 2"/>
          <p:cNvSpPr>
            <a:spLocks noGrp="1"/>
          </p:cNvSpPr>
          <p:nvPr>
            <p:ph type="title"/>
          </p:nvPr>
        </p:nvSpPr>
        <p:spPr/>
        <p:txBody>
          <a:bodyPr/>
          <a:lstStyle/>
          <a:p>
            <a:pPr algn="ctr"/>
            <a:r>
              <a:rPr lang="fa-IR" dirty="0" smtClean="0">
                <a:cs typeface="B Titr" pitchFamily="2" charset="-78"/>
              </a:rPr>
              <a:t>طبقه بندی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00174"/>
            <a:ext cx="8229600" cy="4507117"/>
          </a:xfrm>
        </p:spPr>
        <p:txBody>
          <a:bodyPr/>
          <a:lstStyle/>
          <a:p>
            <a:pPr algn="justLow"/>
            <a:r>
              <a:rPr lang="fa-IR" dirty="0" smtClean="0"/>
              <a:t>تصحیح وضعیت نشستن و مداد دست گرفتن دانش آموز</a:t>
            </a:r>
          </a:p>
          <a:p>
            <a:pPr algn="justLow"/>
            <a:r>
              <a:rPr lang="fa-IR" dirty="0" smtClean="0"/>
              <a:t>تقویت عضلات کوچک و بزرگ دستها</a:t>
            </a:r>
          </a:p>
          <a:p>
            <a:pPr algn="justLow"/>
            <a:r>
              <a:rPr lang="fa-IR" dirty="0" smtClean="0"/>
              <a:t>انجام تمرینات مداد و کاغذی مناسب (رسم ماز، پر کردن و وصل کردن خطوط نقطه چین) </a:t>
            </a:r>
          </a:p>
          <a:p>
            <a:pPr algn="justLow"/>
            <a:r>
              <a:rPr lang="fa-IR" dirty="0" smtClean="0"/>
              <a:t>تقویت هماهنگی چشم و دست (بازی ماهیگیری، هدف گیری، تمرین با راکت پینگ پونگ، بازی حلقه و هدف، بولینگ، قرقره نخ کردن، تیله بازی و ...). </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cs typeface="B Titr" pitchFamily="2" charset="-78"/>
              </a:rPr>
              <a:t>درمان نارسا نویسی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lstStyle/>
          <a:p>
            <a:pPr algn="justLow"/>
            <a:r>
              <a:rPr lang="fa-IR" dirty="0" smtClean="0"/>
              <a:t>وارونه نویسی و قرینه نویسی تا ماه های ابتدایی پایه اول طبیعی است در صورتی که بعد از این مدت وارونه نویسی ادامه داشت علاوه بر درمان های پیشنهادی برای نارسا نویسی اقدامات زیر مفید است:</a:t>
            </a:r>
          </a:p>
          <a:p>
            <a:pPr algn="justLow">
              <a:buFontTx/>
              <a:buChar char="-"/>
            </a:pPr>
            <a:r>
              <a:rPr lang="fa-IR" dirty="0" smtClean="0"/>
              <a:t>تن آگاهی</a:t>
            </a:r>
          </a:p>
          <a:p>
            <a:pPr algn="justLow">
              <a:buFontTx/>
              <a:buChar char="-"/>
            </a:pPr>
            <a:r>
              <a:rPr lang="fa-IR" dirty="0" smtClean="0"/>
              <a:t>بازی با آدمک مقوایی؛ در این بازی کودک باید اندام های بدن خودش را مطابق الگویی که به وسیله آدمک به او ارائه می دهیم حرکت دهد.</a:t>
            </a:r>
          </a:p>
          <a:p>
            <a:pPr algn="justLow">
              <a:buFontTx/>
              <a:buChar char="-"/>
            </a:pPr>
            <a:r>
              <a:rPr lang="fa-IR" dirty="0" smtClean="0"/>
              <a:t>مربی روبه روی کودک بایستد و هر کدام از اندام هایش را حرکت دهد و کودک آن حرکت ها را تکرار کند.</a:t>
            </a:r>
          </a:p>
          <a:p>
            <a:pPr algn="justLow">
              <a:buFontTx/>
              <a:buChar char="-"/>
            </a:pPr>
            <a:r>
              <a:rPr lang="fa-IR" dirty="0" smtClean="0"/>
              <a:t>تمرین های الگو یابی</a:t>
            </a:r>
            <a:endParaRPr lang="fa-IR" dirty="0"/>
          </a:p>
        </p:txBody>
      </p:sp>
      <p:sp>
        <p:nvSpPr>
          <p:cNvPr id="3" name="Title 2"/>
          <p:cNvSpPr>
            <a:spLocks noGrp="1"/>
          </p:cNvSpPr>
          <p:nvPr>
            <p:ph type="title"/>
          </p:nvPr>
        </p:nvSpPr>
        <p:spPr>
          <a:xfrm>
            <a:off x="457200" y="274638"/>
            <a:ext cx="8229600" cy="868346"/>
          </a:xfrm>
        </p:spPr>
        <p:txBody>
          <a:bodyPr/>
          <a:lstStyle/>
          <a:p>
            <a:pPr algn="ctr"/>
            <a:r>
              <a:rPr lang="fa-IR" dirty="0" smtClean="0">
                <a:cs typeface="B Titr" pitchFamily="2" charset="-78"/>
              </a:rPr>
              <a:t>وارونه نویسی و قرینه نویسی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0108"/>
            <a:ext cx="8229600" cy="5007183"/>
          </a:xfrm>
        </p:spPr>
        <p:txBody>
          <a:bodyPr>
            <a:normAutofit fontScale="92500" lnSpcReduction="20000"/>
          </a:bodyPr>
          <a:lstStyle/>
          <a:p>
            <a:pPr algn="justLow"/>
            <a:r>
              <a:rPr lang="fa-IR" dirty="0" smtClean="0"/>
              <a:t>ضعف در حافظه دیداری باعث می شود کودک نتواند شکل صحیح کلمه را به خاطر بسپارد.</a:t>
            </a:r>
          </a:p>
          <a:p>
            <a:pPr algn="justLow">
              <a:buNone/>
            </a:pPr>
            <a:endParaRPr lang="fa-IR" dirty="0" smtClean="0"/>
          </a:p>
          <a:p>
            <a:pPr algn="justLow"/>
            <a:r>
              <a:rPr lang="fa-IR" dirty="0" smtClean="0"/>
              <a:t> برای تقویت حافظه دیداری می توانیم:</a:t>
            </a:r>
          </a:p>
          <a:p>
            <a:pPr algn="justLow">
              <a:buFontTx/>
              <a:buChar char="-"/>
            </a:pPr>
            <a:r>
              <a:rPr lang="fa-IR" dirty="0" smtClean="0"/>
              <a:t>از تصاویر استفاده کنیم.</a:t>
            </a:r>
          </a:p>
          <a:p>
            <a:pPr algn="justLow">
              <a:buFontTx/>
              <a:buChar char="-"/>
            </a:pPr>
            <a:r>
              <a:rPr lang="fa-IR" dirty="0" smtClean="0"/>
              <a:t>تعدادی اسباب بازی به کودک نشان دهیم و سپس روی آن ها را بپوشانیم ویکی از اسباب بازی ها را پنهان کرده به کودک بگوییم تغییر را حدس بزند.</a:t>
            </a:r>
          </a:p>
          <a:p>
            <a:pPr algn="justLow">
              <a:buFontTx/>
              <a:buChar char="-"/>
            </a:pPr>
            <a:r>
              <a:rPr lang="fa-IR" dirty="0" smtClean="0"/>
              <a:t>همین بازی را می توانیم با استفاده از کارت کلمات، وسایل اتاق و جای نشستن دوستانش نیز انجام دهیم.</a:t>
            </a:r>
          </a:p>
          <a:p>
            <a:pPr algn="justLow">
              <a:buFontTx/>
              <a:buChar char="-"/>
            </a:pPr>
            <a:r>
              <a:rPr lang="fa-IR" dirty="0" smtClean="0"/>
              <a:t>کلمه ای را به کودک نشان دهیم و از او بخواهیم آن کلمه را با دست روی هوا بنویسد.</a:t>
            </a:r>
          </a:p>
          <a:p>
            <a:pPr algn="justLow">
              <a:buFontTx/>
              <a:buChar char="-"/>
            </a:pPr>
            <a:r>
              <a:rPr lang="fa-IR" dirty="0" smtClean="0"/>
              <a:t>تمرینات فوق را با کارت های کلمات در اندازه های کوچک تر ادامه می دهیم. </a:t>
            </a:r>
            <a:endParaRPr lang="fa-IR" dirty="0"/>
          </a:p>
        </p:txBody>
      </p:sp>
      <p:sp>
        <p:nvSpPr>
          <p:cNvPr id="3" name="Title 2"/>
          <p:cNvSpPr>
            <a:spLocks noGrp="1"/>
          </p:cNvSpPr>
          <p:nvPr>
            <p:ph type="title"/>
          </p:nvPr>
        </p:nvSpPr>
        <p:spPr>
          <a:xfrm>
            <a:off x="457200" y="274638"/>
            <a:ext cx="8229600" cy="725470"/>
          </a:xfrm>
        </p:spPr>
        <p:txBody>
          <a:bodyPr/>
          <a:lstStyle/>
          <a:p>
            <a:pPr algn="ctr"/>
            <a:r>
              <a:rPr lang="fa-IR" dirty="0" smtClean="0">
                <a:cs typeface="B Titr" pitchFamily="2" charset="-78"/>
              </a:rPr>
              <a:t>تقویت حافظه دیداری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00174"/>
            <a:ext cx="8229600" cy="4507117"/>
          </a:xfrm>
        </p:spPr>
        <p:txBody>
          <a:bodyPr/>
          <a:lstStyle/>
          <a:p>
            <a:pPr algn="justLow"/>
            <a:r>
              <a:rPr lang="fa-IR" dirty="0" smtClean="0"/>
              <a:t>توانایی تمییز دیداری به تشخیص تفاوت یک چیز از چیز دیگر مربوط می شود مثل «س» از «ش». </a:t>
            </a:r>
          </a:p>
          <a:p>
            <a:pPr algn="justLow"/>
            <a:r>
              <a:rPr lang="fa-IR" dirty="0" smtClean="0"/>
              <a:t>برای تقویت تمییز دیداری تصاویری را تهیه می کنیم که کودک باید تفاوت های آن ها را تشخیص دهد.</a:t>
            </a:r>
          </a:p>
          <a:p>
            <a:pPr algn="justLow"/>
            <a:r>
              <a:rPr lang="fa-IR" dirty="0" smtClean="0"/>
              <a:t>از بین شکل های درهم آمیخته یک تصویر خاص را پیدا کند. </a:t>
            </a:r>
          </a:p>
          <a:p>
            <a:pPr algn="justLow"/>
            <a:r>
              <a:rPr lang="fa-IR" dirty="0" smtClean="0"/>
              <a:t>شکل های ناقص در اختیار کودک می گذاریم تا آن ها را کامل کند.</a:t>
            </a:r>
          </a:p>
          <a:p>
            <a:pPr algn="justLow"/>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cs typeface="B Titr" pitchFamily="2" charset="-78"/>
              </a:rPr>
              <a:t>تقویت تمییز دیداری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57364"/>
            <a:ext cx="8229600" cy="4149927"/>
          </a:xfrm>
        </p:spPr>
        <p:txBody>
          <a:bodyPr/>
          <a:lstStyle/>
          <a:p>
            <a:pPr algn="justLow"/>
            <a:r>
              <a:rPr lang="fa-IR" dirty="0" smtClean="0"/>
              <a:t>سه یا چهار نفر از دانش آموزان را معرفی می کنیم و از دانش آموز می خواهیم آن ها را به ترتیب نام ببرد.</a:t>
            </a:r>
          </a:p>
          <a:p>
            <a:pPr algn="justLow"/>
            <a:r>
              <a:rPr lang="fa-IR" dirty="0" smtClean="0"/>
              <a:t>جلوی دانش آموز می ایستیم و </a:t>
            </a:r>
            <a:r>
              <a:rPr lang="fa-IR" dirty="0"/>
              <a:t>چ</a:t>
            </a:r>
            <a:r>
              <a:rPr lang="fa-IR" dirty="0" smtClean="0"/>
              <a:t>ند حرکت بدنی انجام می دهیم و از او می خواهیم همان حرکات را به ترتیب انجام دهد.</a:t>
            </a:r>
          </a:p>
          <a:p>
            <a:pPr algn="justLow"/>
            <a:r>
              <a:rPr lang="fa-IR" dirty="0" smtClean="0"/>
              <a:t>روی یک کارت مقوایی چند حرف یا چند کلمه را به ترتیب          می نویسیم و از دانش آموز می خواهیم آن ها رابه ترتیب بیان کند.</a:t>
            </a:r>
          </a:p>
        </p:txBody>
      </p:sp>
      <p:sp>
        <p:nvSpPr>
          <p:cNvPr id="3" name="Title 2"/>
          <p:cNvSpPr>
            <a:spLocks noGrp="1"/>
          </p:cNvSpPr>
          <p:nvPr>
            <p:ph type="title"/>
          </p:nvPr>
        </p:nvSpPr>
        <p:spPr>
          <a:xfrm>
            <a:off x="457200" y="274638"/>
            <a:ext cx="8229600" cy="796908"/>
          </a:xfrm>
        </p:spPr>
        <p:txBody>
          <a:bodyPr/>
          <a:lstStyle/>
          <a:p>
            <a:pPr algn="ctr"/>
            <a:r>
              <a:rPr lang="fa-IR" dirty="0" smtClean="0">
                <a:effectLst/>
                <a:cs typeface="B Titr" pitchFamily="2" charset="-78"/>
              </a:rPr>
              <a:t>تقویت حافظه توالی دیداری</a:t>
            </a:r>
            <a:endParaRPr lang="fa-IR" dirty="0">
              <a:effectLst/>
              <a:cs typeface="B Titr" pitchFamily="2" charset="-7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57298"/>
            <a:ext cx="8229600" cy="4649993"/>
          </a:xfrm>
        </p:spPr>
        <p:txBody>
          <a:bodyPr/>
          <a:lstStyle/>
          <a:p>
            <a:pPr algn="justLow"/>
            <a:r>
              <a:rPr lang="fa-IR" dirty="0" smtClean="0"/>
              <a:t>استفاده از اسباب بازی هایی نظیر طبل های کوچک، سوت با شکل های مختلف که صداهای مختلف تولید کند.</a:t>
            </a:r>
          </a:p>
          <a:p>
            <a:pPr algn="justLow"/>
            <a:r>
              <a:rPr lang="fa-IR" dirty="0" smtClean="0"/>
              <a:t>صدای حیوانات مختلف را برای کودک پخش می کنیم تا نام حیوان را بگوید. </a:t>
            </a:r>
          </a:p>
          <a:p>
            <a:pPr algn="justLow"/>
            <a:r>
              <a:rPr lang="fa-IR" dirty="0" smtClean="0"/>
              <a:t>از قوطی حاوی حبوبات، شن ریزه، دکمه و اشیایی نظیر آن برای تقویت تمییز شنیداری استفاده کنیم. </a:t>
            </a:r>
          </a:p>
          <a:p>
            <a:pPr algn="justLow"/>
            <a:r>
              <a:rPr lang="fa-IR" dirty="0" smtClean="0"/>
              <a:t>به خانواده دانش آموز توصیه می کنیم در خانه از سخن گفتن با صدای بسیار بلند و همچنین بلند کردن بیش از حدّ صدای رادیو و تلوزیون خودداری کنند.</a:t>
            </a:r>
            <a:endParaRPr lang="fa-IR" dirty="0"/>
          </a:p>
        </p:txBody>
      </p:sp>
      <p:sp>
        <p:nvSpPr>
          <p:cNvPr id="3" name="Title 2"/>
          <p:cNvSpPr>
            <a:spLocks noGrp="1"/>
          </p:cNvSpPr>
          <p:nvPr>
            <p:ph type="title"/>
          </p:nvPr>
        </p:nvSpPr>
        <p:spPr>
          <a:xfrm>
            <a:off x="457200" y="274638"/>
            <a:ext cx="8229600" cy="1011222"/>
          </a:xfrm>
        </p:spPr>
        <p:txBody>
          <a:bodyPr/>
          <a:lstStyle/>
          <a:p>
            <a:pPr algn="ctr"/>
            <a:r>
              <a:rPr lang="fa-IR" dirty="0" smtClean="0">
                <a:effectLst/>
                <a:cs typeface="B Titr" pitchFamily="2" charset="-78"/>
              </a:rPr>
              <a:t>حساسیت شنیداری</a:t>
            </a:r>
            <a:endParaRPr lang="fa-IR" dirty="0">
              <a:effectLst/>
              <a:cs typeface="B Titr" pitchFamily="2" charset="-78"/>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71546"/>
            <a:ext cx="8229600" cy="4935745"/>
          </a:xfrm>
        </p:spPr>
        <p:txBody>
          <a:bodyPr/>
          <a:lstStyle/>
          <a:p>
            <a:pPr algn="justLow"/>
            <a:r>
              <a:rPr lang="fa-IR" dirty="0" smtClean="0"/>
              <a:t>عواملی که بر یادگیری ریاضی تأثیر دارندعبارتند از:</a:t>
            </a:r>
          </a:p>
          <a:p>
            <a:pPr algn="justLow">
              <a:buFontTx/>
              <a:buChar char="-"/>
            </a:pPr>
            <a:r>
              <a:rPr lang="fa-IR" dirty="0" smtClean="0"/>
              <a:t>عوامل شناختی نظیر هوش، تمرکز، توجه و راهبردهای شناختی</a:t>
            </a:r>
          </a:p>
          <a:p>
            <a:pPr algn="justLow">
              <a:buFontTx/>
              <a:buChar char="-"/>
            </a:pPr>
            <a:r>
              <a:rPr lang="fa-IR" dirty="0" smtClean="0"/>
              <a:t>عوامل آموزشی نظیر کیفیت و کمیت برنامه های آموزش ریاضی</a:t>
            </a:r>
          </a:p>
          <a:p>
            <a:pPr algn="justLow">
              <a:buFontTx/>
              <a:buChar char="-"/>
            </a:pPr>
            <a:r>
              <a:rPr lang="fa-IR" dirty="0" smtClean="0"/>
              <a:t>عوامل شخصیتی نظیر خود پنداره و نگرش نسبت به ریاضی</a:t>
            </a:r>
          </a:p>
          <a:p>
            <a:pPr algn="justLow">
              <a:buFontTx/>
              <a:buChar char="-"/>
            </a:pPr>
            <a:r>
              <a:rPr lang="fa-IR" dirty="0" smtClean="0"/>
              <a:t>الگوهای عصب روان شناختی نظیر آسیب های عصب شناختی و ادراک.</a:t>
            </a:r>
          </a:p>
          <a:p>
            <a:pPr algn="justLow">
              <a:buFontTx/>
              <a:buChar char="-"/>
            </a:pPr>
            <a:endParaRPr lang="fa-IR" dirty="0" smtClean="0"/>
          </a:p>
          <a:p>
            <a:pPr algn="justLow">
              <a:buFontTx/>
              <a:buChar char="-"/>
            </a:pPr>
            <a:r>
              <a:rPr lang="fa-IR" dirty="0" smtClean="0"/>
              <a:t>توانایی های شناختی متعددی برمهارت ریاضی تأثیر دارند. از همه مهم تر توانایی های زبانی، درک روابط فضایی و استدلال است.</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cs typeface="B Titr" pitchFamily="2" charset="-78"/>
              </a:rPr>
              <a:t>اختلال ریاضی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4422"/>
            <a:ext cx="8229600" cy="4792869"/>
          </a:xfrm>
        </p:spPr>
        <p:txBody>
          <a:bodyPr>
            <a:normAutofit lnSpcReduction="10000"/>
          </a:bodyPr>
          <a:lstStyle/>
          <a:p>
            <a:r>
              <a:rPr lang="fa-IR" dirty="0" smtClean="0"/>
              <a:t>الف) توانایی های زبانی</a:t>
            </a:r>
          </a:p>
          <a:p>
            <a:pPr>
              <a:buNone/>
            </a:pPr>
            <a:r>
              <a:rPr lang="fa-IR" dirty="0" smtClean="0"/>
              <a:t>توانایی های زبانی در طراحی راهبرد محاسباتی و بیان الگوریتم در طی حل مسئله نقش دارد.</a:t>
            </a:r>
          </a:p>
          <a:p>
            <a:pPr>
              <a:buNone/>
            </a:pPr>
            <a:endParaRPr lang="fa-IR" dirty="0" smtClean="0"/>
          </a:p>
          <a:p>
            <a:r>
              <a:rPr lang="fa-IR" dirty="0" smtClean="0"/>
              <a:t>ب) توانایی درک روابط فضایی</a:t>
            </a:r>
          </a:p>
          <a:p>
            <a:pPr>
              <a:buNone/>
            </a:pPr>
            <a:r>
              <a:rPr lang="fa-IR" dirty="0" smtClean="0"/>
              <a:t>توانایی درک روابط فضایی پیش نیاز هندسه است.</a:t>
            </a:r>
          </a:p>
          <a:p>
            <a:pPr>
              <a:buNone/>
            </a:pPr>
            <a:endParaRPr lang="fa-IR" dirty="0" smtClean="0"/>
          </a:p>
          <a:p>
            <a:r>
              <a:rPr lang="fa-IR" dirty="0" smtClean="0"/>
              <a:t>ج) استدلال</a:t>
            </a:r>
          </a:p>
          <a:p>
            <a:pPr>
              <a:buNone/>
            </a:pPr>
            <a:r>
              <a:rPr lang="fa-IR" dirty="0" smtClean="0"/>
              <a:t>استدلال مستلزم به کارگیری تفکر انتزاعی است. هنگامی که دانش آموزان مفاهیم اولیه ریاضی را به خوبی یاد گرفتند می توان از تکالیف انتزاعی بهره گرفت.</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t>مهارت های ریاضی</a:t>
            </a:r>
            <a:endParaRPr lang="fa-I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0108"/>
            <a:ext cx="8229600" cy="5007183"/>
          </a:xfrm>
        </p:spPr>
        <p:txBody>
          <a:bodyPr/>
          <a:lstStyle/>
          <a:p>
            <a:pPr>
              <a:buNone/>
            </a:pPr>
            <a:endParaRPr lang="fa-IR" dirty="0" smtClean="0"/>
          </a:p>
          <a:p>
            <a:pPr>
              <a:buNone/>
            </a:pPr>
            <a:r>
              <a:rPr lang="fa-IR" dirty="0" smtClean="0"/>
              <a:t>ناتوانی در یادگیری ریاضیات در حیطه های مختلف روی می دهد که مهم ترین آن ها عبارتند از:</a:t>
            </a:r>
          </a:p>
          <a:p>
            <a:pPr algn="justLow">
              <a:buNone/>
            </a:pPr>
            <a:r>
              <a:rPr lang="fa-IR" dirty="0" smtClean="0"/>
              <a:t>درک مفهومی، سیستم نماد اعداد، مراحل محاسبه، کاربرد مهارت های حساب، راهبرد های محاسبه، توالی شمارش، مفاهیم اساسی عدد، زبان ریاضی، حل مسئله</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effectLst/>
                <a:cs typeface="B Titr" pitchFamily="2" charset="-78"/>
              </a:rPr>
              <a:t>حیطه های ناتوانی در یادگیری ریاضیات</a:t>
            </a:r>
            <a:endParaRPr lang="fa-IR" dirty="0">
              <a:effectLst/>
              <a:cs typeface="B Titr" pitchFamily="2" charset="-78"/>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fa-IR" dirty="0" smtClean="0"/>
              <a:t>دسته بندی اشیاء با توجه به شباهت های آن ها</a:t>
            </a:r>
          </a:p>
          <a:p>
            <a:r>
              <a:rPr lang="fa-IR" dirty="0" smtClean="0"/>
              <a:t>دسته بندی اشیاء بر طبق اندازه، شکل و رنگ</a:t>
            </a:r>
          </a:p>
          <a:p>
            <a:r>
              <a:rPr lang="fa-IR" dirty="0" smtClean="0"/>
              <a:t>همتا کردن یک به یک اشیاء</a:t>
            </a:r>
          </a:p>
          <a:p>
            <a:r>
              <a:rPr lang="fa-IR" dirty="0" smtClean="0"/>
              <a:t>درک آیتم ها در یک مجموعه 5 تا 10 عضوی </a:t>
            </a:r>
          </a:p>
          <a:p>
            <a:r>
              <a:rPr lang="fa-IR" dirty="0" smtClean="0"/>
              <a:t>ترکیب و جدا سازی شیء با توجه به ویژگی های معین</a:t>
            </a:r>
          </a:p>
          <a:p>
            <a:r>
              <a:rPr lang="fa-IR" dirty="0" smtClean="0"/>
              <a:t>مقایسه دو شیء از نظر اندازه  یا طول</a:t>
            </a:r>
          </a:p>
          <a:p>
            <a:r>
              <a:rPr lang="fa-IR" dirty="0" smtClean="0"/>
              <a:t>حرکت یک شیء از یک مکان به مکان دیگر با استفاده از یک مسیر مشخص</a:t>
            </a:r>
          </a:p>
          <a:p>
            <a:r>
              <a:rPr lang="fa-IR" dirty="0" smtClean="0"/>
              <a:t>دسته بندی و شناخت اشکال هندسی پایه</a:t>
            </a:r>
          </a:p>
          <a:p>
            <a:r>
              <a:rPr lang="fa-IR" dirty="0" smtClean="0"/>
              <a:t>شناخت ارزش سکه و اسکناس </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t>مهارت های اولیه ریاضی</a:t>
            </a:r>
            <a:endParaRPr lang="fa-I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buNone/>
            </a:pPr>
            <a:endParaRPr lang="fa-IR" dirty="0" smtClean="0"/>
          </a:p>
          <a:p>
            <a:pPr>
              <a:buNone/>
            </a:pPr>
            <a:r>
              <a:rPr lang="fa-IR" dirty="0" smtClean="0"/>
              <a:t>   </a:t>
            </a:r>
            <a:r>
              <a:rPr lang="fa-IR" dirty="0" smtClean="0">
                <a:solidFill>
                  <a:srgbClr val="C00000"/>
                </a:solidFill>
              </a:rPr>
              <a:t>2- ناتوانی های تحصیلی</a:t>
            </a:r>
          </a:p>
          <a:p>
            <a:pPr>
              <a:buNone/>
            </a:pPr>
            <a:r>
              <a:rPr lang="fa-IR" dirty="0" smtClean="0"/>
              <a:t>   کارکردهای اجرایی</a:t>
            </a:r>
          </a:p>
          <a:p>
            <a:pPr>
              <a:buNone/>
            </a:pPr>
            <a:r>
              <a:rPr lang="fa-IR" dirty="0" smtClean="0"/>
              <a:t>   ریاضیات</a:t>
            </a:r>
          </a:p>
          <a:p>
            <a:pPr>
              <a:buNone/>
            </a:pPr>
            <a:r>
              <a:rPr lang="fa-IR" dirty="0" smtClean="0"/>
              <a:t>   هجی کردن</a:t>
            </a:r>
          </a:p>
          <a:p>
            <a:pPr>
              <a:buNone/>
            </a:pPr>
            <a:r>
              <a:rPr lang="fa-IR" dirty="0" smtClean="0"/>
              <a:t>   نوشتن</a:t>
            </a:r>
          </a:p>
          <a:p>
            <a:pPr>
              <a:buNone/>
            </a:pPr>
            <a:r>
              <a:rPr lang="fa-IR" dirty="0" smtClean="0"/>
              <a:t>   زبان و خواندن</a:t>
            </a:r>
          </a:p>
          <a:p>
            <a:pPr>
              <a:buNone/>
            </a:pPr>
            <a:endParaRPr lang="fa-IR" dirty="0" smtClean="0"/>
          </a:p>
          <a:p>
            <a:pPr>
              <a:buNone/>
            </a:pPr>
            <a:r>
              <a:rPr lang="fa-IR" dirty="0" smtClean="0">
                <a:solidFill>
                  <a:srgbClr val="C00000"/>
                </a:solidFill>
              </a:rPr>
              <a:t>  3- ناتوانی های اجتماعی </a:t>
            </a:r>
          </a:p>
          <a:p>
            <a:pPr>
              <a:buNone/>
            </a:pPr>
            <a:r>
              <a:rPr lang="fa-IR" dirty="0" smtClean="0"/>
              <a:t>  انگیزه و علاقه کم</a:t>
            </a:r>
          </a:p>
          <a:p>
            <a:pPr>
              <a:buNone/>
            </a:pPr>
            <a:r>
              <a:rPr lang="fa-IR" dirty="0" smtClean="0"/>
              <a:t>   تضاد ورزی</a:t>
            </a:r>
          </a:p>
          <a:p>
            <a:pPr>
              <a:buNone/>
            </a:pPr>
            <a:r>
              <a:rPr lang="fa-IR" dirty="0" smtClean="0"/>
              <a:t>  عزت نفس پایین</a:t>
            </a:r>
            <a:endParaRPr lang="fa-IR" dirty="0"/>
          </a:p>
        </p:txBody>
      </p:sp>
      <p:sp>
        <p:nvSpPr>
          <p:cNvPr id="3" name="Title 2"/>
          <p:cNvSpPr>
            <a:spLocks noGrp="1"/>
          </p:cNvSpPr>
          <p:nvPr>
            <p:ph type="title"/>
          </p:nvPr>
        </p:nvSpPr>
        <p:spPr/>
        <p:txBody>
          <a:bodyPr/>
          <a:lstStyle/>
          <a:p>
            <a:pPr algn="ctr"/>
            <a:r>
              <a:rPr lang="fa-IR" dirty="0" smtClean="0">
                <a:cs typeface="B Titr" pitchFamily="2" charset="-78"/>
              </a:rPr>
              <a:t>طبقه بندی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0108"/>
            <a:ext cx="8229600" cy="5007183"/>
          </a:xfrm>
        </p:spPr>
        <p:txBody>
          <a:bodyPr>
            <a:normAutofit fontScale="92500" lnSpcReduction="20000"/>
          </a:bodyPr>
          <a:lstStyle/>
          <a:p>
            <a:pPr algn="justLow"/>
            <a:r>
              <a:rPr lang="fa-IR" dirty="0" smtClean="0"/>
              <a:t>ابتدابه صورت عملی و با استفاده از وسایل معمول و در دسترس کودک مفاهیمی نظیر کم تر/بیش تر، یک/ بیش از یک، بالا /پایین، زیر/ رو، را تمرین می کنیم</a:t>
            </a:r>
          </a:p>
          <a:p>
            <a:pPr algn="justLow"/>
            <a:r>
              <a:rPr lang="fa-IR" dirty="0" smtClean="0"/>
              <a:t>آموزش تن آگاهی</a:t>
            </a:r>
          </a:p>
          <a:p>
            <a:pPr algn="justLow"/>
            <a:r>
              <a:rPr lang="fa-IR" dirty="0" smtClean="0"/>
              <a:t>مهارت ورق زدن کتاب</a:t>
            </a:r>
          </a:p>
          <a:p>
            <a:pPr algn="justLow"/>
            <a:r>
              <a:rPr lang="fa-IR" dirty="0" smtClean="0"/>
              <a:t>استفاده از پازل صورت و پازل آدمک</a:t>
            </a:r>
          </a:p>
          <a:p>
            <a:pPr algn="justLow"/>
            <a:r>
              <a:rPr lang="fa-IR" dirty="0" smtClean="0"/>
              <a:t>تمرین جهت یابی</a:t>
            </a:r>
          </a:p>
          <a:p>
            <a:pPr algn="justLow"/>
            <a:r>
              <a:rPr lang="fa-IR" dirty="0" smtClean="0"/>
              <a:t>آموزش چپ و راست</a:t>
            </a:r>
          </a:p>
          <a:p>
            <a:pPr algn="justLow"/>
            <a:r>
              <a:rPr lang="fa-IR" dirty="0" smtClean="0"/>
              <a:t>کشیدن و هل دان</a:t>
            </a:r>
          </a:p>
          <a:p>
            <a:pPr algn="justLow"/>
            <a:r>
              <a:rPr lang="fa-IR" dirty="0" smtClean="0"/>
              <a:t>مهره نخ کردن و الگو یابی شکل سازی با خمیر </a:t>
            </a:r>
          </a:p>
          <a:p>
            <a:pPr algn="justLow"/>
            <a:r>
              <a:rPr lang="fa-IR" dirty="0" smtClean="0"/>
              <a:t>برش زدن کاغذ با قیچی</a:t>
            </a:r>
          </a:p>
          <a:p>
            <a:pPr algn="justLow"/>
            <a:r>
              <a:rPr lang="fa-IR" dirty="0" smtClean="0"/>
              <a:t>بازی های دسته جمعی </a:t>
            </a:r>
          </a:p>
          <a:p>
            <a:pPr algn="justLow"/>
            <a:r>
              <a:rPr lang="fa-IR" dirty="0" smtClean="0"/>
              <a:t>تمرینات مربوط به کسب غلبه طرفی( برتری جانبی)</a:t>
            </a:r>
            <a:endParaRPr lang="fa-IR" dirty="0"/>
          </a:p>
        </p:txBody>
      </p:sp>
      <p:sp>
        <p:nvSpPr>
          <p:cNvPr id="3" name="Title 2"/>
          <p:cNvSpPr>
            <a:spLocks noGrp="1"/>
          </p:cNvSpPr>
          <p:nvPr>
            <p:ph type="title"/>
          </p:nvPr>
        </p:nvSpPr>
        <p:spPr>
          <a:xfrm>
            <a:off x="457200" y="274638"/>
            <a:ext cx="8229600" cy="654032"/>
          </a:xfrm>
        </p:spPr>
        <p:txBody>
          <a:bodyPr>
            <a:normAutofit fontScale="90000"/>
          </a:bodyPr>
          <a:lstStyle/>
          <a:p>
            <a:pPr algn="ctr"/>
            <a:r>
              <a:rPr lang="fa-IR" dirty="0" smtClean="0">
                <a:cs typeface="B Titr" pitchFamily="2" charset="-78"/>
              </a:rPr>
              <a:t>درمان و باز پروری اختلال ریاضی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1071546"/>
            <a:ext cx="8229600" cy="4883153"/>
          </a:xfrm>
        </p:spPr>
        <p:txBody>
          <a:bodyPr>
            <a:normAutofit fontScale="85000" lnSpcReduction="20000"/>
          </a:bodyPr>
          <a:lstStyle/>
          <a:p>
            <a:r>
              <a:rPr lang="fa-IR" dirty="0" smtClean="0"/>
              <a:t>برای کودکان دبستانی علاوه بر مواردی که قبلاً ذکر شد تمرینات ذیل ضروری است:</a:t>
            </a:r>
          </a:p>
          <a:p>
            <a:pPr>
              <a:buNone/>
            </a:pPr>
            <a:endParaRPr lang="fa-IR" dirty="0" smtClean="0"/>
          </a:p>
          <a:p>
            <a:pPr>
              <a:buFontTx/>
              <a:buChar char="-"/>
            </a:pPr>
            <a:r>
              <a:rPr lang="fa-IR" dirty="0" smtClean="0"/>
              <a:t>انجام کارهای شخصی</a:t>
            </a:r>
          </a:p>
          <a:p>
            <a:pPr>
              <a:buFontTx/>
              <a:buChar char="-"/>
            </a:pPr>
            <a:r>
              <a:rPr lang="fa-IR" dirty="0" smtClean="0"/>
              <a:t>نظم وترتیب</a:t>
            </a:r>
          </a:p>
          <a:p>
            <a:pPr>
              <a:buFontTx/>
              <a:buChar char="-"/>
            </a:pPr>
            <a:r>
              <a:rPr lang="fa-IR" dirty="0" smtClean="0"/>
              <a:t>تمرین مهارت های حرکتی مثل پرتاب توپ، پرش جفت پاحفظ تعادل بر روی تخته تعادل، راه رفتن از روی یک خط و...</a:t>
            </a:r>
          </a:p>
          <a:p>
            <a:pPr>
              <a:buFontTx/>
              <a:buChar char="-"/>
            </a:pPr>
            <a:r>
              <a:rPr lang="fa-IR" dirty="0" smtClean="0"/>
              <a:t>شناسایی جهات مختلف</a:t>
            </a:r>
          </a:p>
          <a:p>
            <a:pPr>
              <a:buFontTx/>
              <a:buChar char="-"/>
            </a:pPr>
            <a:r>
              <a:rPr lang="fa-IR" dirty="0" smtClean="0"/>
              <a:t>کپی کردن اشکال هندسی</a:t>
            </a:r>
          </a:p>
          <a:p>
            <a:pPr>
              <a:buFontTx/>
              <a:buChar char="-"/>
            </a:pPr>
            <a:r>
              <a:rPr lang="fa-IR" dirty="0" smtClean="0"/>
              <a:t>پررنگ کردن نقطه چین ها</a:t>
            </a:r>
          </a:p>
          <a:p>
            <a:pPr>
              <a:buFontTx/>
              <a:buChar char="-"/>
            </a:pPr>
            <a:r>
              <a:rPr lang="fa-IR" dirty="0" smtClean="0"/>
              <a:t>طبقه بندی شکل های گوناگون</a:t>
            </a:r>
          </a:p>
          <a:p>
            <a:pPr>
              <a:buFontTx/>
              <a:buChar char="-"/>
            </a:pPr>
            <a:r>
              <a:rPr lang="fa-IR" dirty="0" smtClean="0"/>
              <a:t> تشخیص شباهت ها و تفاوت ها</a:t>
            </a:r>
          </a:p>
          <a:p>
            <a:pPr>
              <a:buFontTx/>
              <a:buChar char="-"/>
            </a:pPr>
            <a:r>
              <a:rPr lang="fa-IR" dirty="0" smtClean="0"/>
              <a:t>تشخیص نقص تصاویر</a:t>
            </a:r>
          </a:p>
          <a:p>
            <a:pPr>
              <a:buFontTx/>
              <a:buChar char="-"/>
            </a:pPr>
            <a:r>
              <a:rPr lang="fa-IR" dirty="0" smtClean="0"/>
              <a:t>تشخیص شکل از زمینه</a:t>
            </a:r>
            <a:endParaRPr lang="fa-IR" dirty="0"/>
          </a:p>
        </p:txBody>
      </p:sp>
      <p:sp>
        <p:nvSpPr>
          <p:cNvPr id="3" name="Title 2"/>
          <p:cNvSpPr>
            <a:spLocks noGrp="1"/>
          </p:cNvSpPr>
          <p:nvPr>
            <p:ph type="title"/>
          </p:nvPr>
        </p:nvSpPr>
        <p:spPr>
          <a:xfrm>
            <a:off x="457200" y="274638"/>
            <a:ext cx="8229600" cy="654032"/>
          </a:xfrm>
        </p:spPr>
        <p:txBody>
          <a:bodyPr>
            <a:normAutofit fontScale="90000"/>
          </a:bodyPr>
          <a:lstStyle/>
          <a:p>
            <a:pPr algn="ctr"/>
            <a:r>
              <a:rPr lang="fa-IR" dirty="0" smtClean="0">
                <a:cs typeface="B Titr" pitchFamily="2" charset="-78"/>
              </a:rPr>
              <a:t>درمان و باز پروری اختلال ریاضی</a:t>
            </a:r>
            <a:endParaRPr lang="fa-I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0108"/>
            <a:ext cx="8229600" cy="5007183"/>
          </a:xfrm>
        </p:spPr>
        <p:txBody>
          <a:bodyPr>
            <a:normAutofit fontScale="92500" lnSpcReduction="20000"/>
          </a:bodyPr>
          <a:lstStyle/>
          <a:p>
            <a:pPr algn="justLow"/>
            <a:r>
              <a:rPr lang="fa-IR" dirty="0" smtClean="0">
                <a:cs typeface="B Titr" pitchFamily="2" charset="-78"/>
              </a:rPr>
              <a:t>تفاوت گفتار و زبان: </a:t>
            </a:r>
          </a:p>
          <a:p>
            <a:pPr algn="justLow"/>
            <a:endParaRPr lang="fa-IR" dirty="0" smtClean="0">
              <a:cs typeface="B Titr" pitchFamily="2" charset="-78"/>
            </a:endParaRPr>
          </a:p>
          <a:p>
            <a:pPr algn="justLow">
              <a:buFontTx/>
              <a:buChar char="-"/>
            </a:pPr>
            <a:r>
              <a:rPr lang="fa-IR" b="1" dirty="0" smtClean="0">
                <a:cs typeface="B Zar" pitchFamily="2" charset="-78"/>
              </a:rPr>
              <a:t>گفتار</a:t>
            </a:r>
            <a:r>
              <a:rPr lang="fa-IR" dirty="0" smtClean="0">
                <a:cs typeface="B Zar" pitchFamily="2" charset="-78"/>
              </a:rPr>
              <a:t> تولید سیستماتیک صدا و محصول مشترک فعالیت های حرکتی و شناختی است. چهار فعالیت حرکتی که به ما امکان تولید صداهای گفتاری را می دهد عبارتند از: </a:t>
            </a:r>
          </a:p>
          <a:p>
            <a:pPr algn="justLow">
              <a:buNone/>
            </a:pPr>
            <a:r>
              <a:rPr lang="fa-IR" dirty="0" smtClean="0">
                <a:cs typeface="B Zar" pitchFamily="2" charset="-78"/>
              </a:rPr>
              <a:t>1- </a:t>
            </a:r>
            <a:r>
              <a:rPr lang="fa-IR" i="1" dirty="0" smtClean="0">
                <a:cs typeface="B Zar" pitchFamily="2" charset="-78"/>
              </a:rPr>
              <a:t>تنفس ؛ </a:t>
            </a:r>
            <a:r>
              <a:rPr lang="fa-IR" dirty="0" smtClean="0">
                <a:cs typeface="B Zar" pitchFamily="2" charset="-78"/>
              </a:rPr>
              <a:t>انرژی لازم را برای تولید صدا ایجاد می کند</a:t>
            </a:r>
          </a:p>
          <a:p>
            <a:pPr algn="justLow">
              <a:buNone/>
            </a:pPr>
            <a:r>
              <a:rPr lang="fa-IR" dirty="0" smtClean="0">
                <a:cs typeface="B Zar" pitchFamily="2" charset="-78"/>
              </a:rPr>
              <a:t>2- </a:t>
            </a:r>
            <a:r>
              <a:rPr lang="fa-IR" i="1" dirty="0" smtClean="0">
                <a:cs typeface="B Zar" pitchFamily="2" charset="-78"/>
              </a:rPr>
              <a:t>کاربرد صدا؛ </a:t>
            </a:r>
            <a:r>
              <a:rPr lang="fa-IR" dirty="0" smtClean="0">
                <a:cs typeface="B Zar" pitchFamily="2" charset="-78"/>
              </a:rPr>
              <a:t>عبور هوا از میان تارهای صوتی باعث ارتعاش این تارها و تولید صدا می شود.</a:t>
            </a:r>
          </a:p>
          <a:p>
            <a:pPr algn="justLow">
              <a:buNone/>
            </a:pPr>
            <a:r>
              <a:rPr lang="fa-IR" dirty="0" smtClean="0">
                <a:cs typeface="B Zar" pitchFamily="2" charset="-78"/>
              </a:rPr>
              <a:t>3- </a:t>
            </a:r>
            <a:r>
              <a:rPr lang="fa-IR" i="1" dirty="0" smtClean="0">
                <a:cs typeface="B Zar" pitchFamily="2" charset="-78"/>
              </a:rPr>
              <a:t>طنین؛ </a:t>
            </a:r>
            <a:r>
              <a:rPr lang="fa-IR" dirty="0" smtClean="0">
                <a:cs typeface="B Zar" pitchFamily="2" charset="-78"/>
              </a:rPr>
              <a:t>بر اثر عبور صدا از داخل حفره های استخوان های سر و گردن به وجود آمده و حالت ویژه ای به صدا می دهد.</a:t>
            </a:r>
          </a:p>
          <a:p>
            <a:pPr algn="justLow">
              <a:buNone/>
            </a:pPr>
            <a:r>
              <a:rPr lang="fa-IR" dirty="0" smtClean="0">
                <a:cs typeface="B Zar" pitchFamily="2" charset="-78"/>
              </a:rPr>
              <a:t>4- </a:t>
            </a:r>
            <a:r>
              <a:rPr lang="fa-IR" i="1" dirty="0" smtClean="0">
                <a:cs typeface="B Zar" pitchFamily="2" charset="-78"/>
              </a:rPr>
              <a:t>تولید؛ </a:t>
            </a:r>
            <a:r>
              <a:rPr lang="fa-IR" dirty="0" smtClean="0">
                <a:cs typeface="B Zar" pitchFamily="2" charset="-78"/>
              </a:rPr>
              <a:t>در اثر حرکات دهان و زبان که صدا را به واج( کوچک ترین واحد صدا)  تبدیل می کند.</a:t>
            </a:r>
          </a:p>
          <a:p>
            <a:pPr algn="justLow">
              <a:buFontTx/>
              <a:buChar char="-"/>
            </a:pPr>
            <a:r>
              <a:rPr lang="fa-IR" b="1" dirty="0" smtClean="0">
                <a:cs typeface="B Zar" pitchFamily="2" charset="-78"/>
              </a:rPr>
              <a:t>زبان</a:t>
            </a:r>
            <a:r>
              <a:rPr lang="fa-IR" dirty="0" smtClean="0">
                <a:cs typeface="B Zar" pitchFamily="2" charset="-78"/>
              </a:rPr>
              <a:t> سیستم سازمان یافته ای از نشانه هاست که برای ابراز و دریافت مفاهیم به کار می رود.</a:t>
            </a:r>
          </a:p>
          <a:p>
            <a:pPr algn="justLow">
              <a:buFontTx/>
              <a:buChar char="-"/>
            </a:pPr>
            <a:endParaRPr lang="fa-IR" dirty="0">
              <a:cs typeface="B Zar" pitchFamily="2" charset="-78"/>
            </a:endParaRPr>
          </a:p>
        </p:txBody>
      </p:sp>
      <p:sp>
        <p:nvSpPr>
          <p:cNvPr id="3" name="Title 2"/>
          <p:cNvSpPr>
            <a:spLocks noGrp="1"/>
          </p:cNvSpPr>
          <p:nvPr>
            <p:ph type="title"/>
          </p:nvPr>
        </p:nvSpPr>
        <p:spPr>
          <a:xfrm>
            <a:off x="500034" y="214290"/>
            <a:ext cx="8229600" cy="571504"/>
          </a:xfrm>
        </p:spPr>
        <p:txBody>
          <a:bodyPr>
            <a:normAutofit fontScale="90000"/>
          </a:bodyPr>
          <a:lstStyle/>
          <a:p>
            <a:pPr algn="ctr"/>
            <a:r>
              <a:rPr lang="fa-IR" dirty="0" smtClean="0">
                <a:cs typeface="B Titr" pitchFamily="2" charset="-78"/>
              </a:rPr>
              <a:t>اختلال گفتار و زبان</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0108"/>
            <a:ext cx="8229600" cy="5007183"/>
          </a:xfrm>
        </p:spPr>
        <p:txBody>
          <a:bodyPr/>
          <a:lstStyle/>
          <a:p>
            <a:pPr algn="justLow"/>
            <a:r>
              <a:rPr lang="fa-IR" dirty="0" smtClean="0"/>
              <a:t>گفتار را زمانی می توان غیر طبیعی تلقی کرد که با گفتار سایر افراد آنچنان متفاوت باشد که جلب توجه کند، در کار و ارتباط مزاحمت ایجاد کرده و یا باعث ناراحتی شنونده شود.</a:t>
            </a:r>
          </a:p>
          <a:p>
            <a:pPr algn="justLow">
              <a:buNone/>
            </a:pPr>
            <a:endParaRPr lang="fa-IR" dirty="0" smtClean="0"/>
          </a:p>
          <a:p>
            <a:pPr algn="justLow"/>
            <a:r>
              <a:rPr lang="fa-IR" dirty="0" smtClean="0"/>
              <a:t>اختلالات گفتاری و زبانی ممکن است با هم یا به صورت مجزا رخ دهند.</a:t>
            </a:r>
          </a:p>
          <a:p>
            <a:pPr algn="justLow">
              <a:buNone/>
            </a:pPr>
            <a:endParaRPr lang="fa-IR" dirty="0" smtClean="0"/>
          </a:p>
          <a:p>
            <a:pPr algn="justLow"/>
            <a:r>
              <a:rPr lang="fa-IR" dirty="0" smtClean="0"/>
              <a:t>اختلالات زبان به دو صورت عمده زبان بیانی و زبان نوشتاری تقسیم می گردند.</a:t>
            </a:r>
            <a:endParaRPr lang="fa-IR" dirty="0"/>
          </a:p>
        </p:txBody>
      </p:sp>
      <p:sp>
        <p:nvSpPr>
          <p:cNvPr id="3" name="Title 2"/>
          <p:cNvSpPr>
            <a:spLocks noGrp="1"/>
          </p:cNvSpPr>
          <p:nvPr>
            <p:ph type="title"/>
          </p:nvPr>
        </p:nvSpPr>
        <p:spPr>
          <a:xfrm>
            <a:off x="457200" y="274638"/>
            <a:ext cx="8229600" cy="582594"/>
          </a:xfrm>
        </p:spPr>
        <p:txBody>
          <a:bodyPr>
            <a:normAutofit fontScale="90000"/>
          </a:bodyPr>
          <a:lstStyle/>
          <a:p>
            <a:pPr algn="ctr"/>
            <a:r>
              <a:rPr lang="fa-IR" dirty="0" smtClean="0"/>
              <a:t>تعریف اختلال گفتاری</a:t>
            </a:r>
            <a:endParaRPr lang="fa-I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lstStyle/>
          <a:p>
            <a:pPr algn="justLow"/>
            <a:r>
              <a:rPr lang="fa-IR" dirty="0" smtClean="0"/>
              <a:t>اختلالات زبان بیانی، اشاره بر آسیب در تولید دارد و شامل ناتوانی یا آسیب در تولید صدا و اختلال در روانی گفتار می گردد. </a:t>
            </a:r>
          </a:p>
          <a:p>
            <a:pPr algn="justLow"/>
            <a:endParaRPr lang="fa-IR" dirty="0" smtClean="0"/>
          </a:p>
          <a:p>
            <a:pPr algn="justLow"/>
            <a:r>
              <a:rPr lang="fa-IR" dirty="0" smtClean="0"/>
              <a:t>انواع مختلف اختلالات زبان بیانی عبارتند از:</a:t>
            </a:r>
          </a:p>
          <a:p>
            <a:pPr algn="justLow">
              <a:buFontTx/>
              <a:buChar char="-"/>
            </a:pPr>
            <a:r>
              <a:rPr lang="fa-IR" dirty="0" smtClean="0"/>
              <a:t>الف) تأخیر زبان</a:t>
            </a:r>
          </a:p>
          <a:p>
            <a:pPr algn="justLow">
              <a:buFontTx/>
              <a:buChar char="-"/>
            </a:pPr>
            <a:r>
              <a:rPr lang="fa-IR" dirty="0" smtClean="0"/>
              <a:t>ب) اختلالات تولیدی</a:t>
            </a:r>
          </a:p>
          <a:p>
            <a:pPr algn="justLow">
              <a:buFontTx/>
              <a:buChar char="-"/>
            </a:pPr>
            <a:r>
              <a:rPr lang="fa-IR" dirty="0" smtClean="0"/>
              <a:t>ج) اختلالات روانی گفتار</a:t>
            </a:r>
            <a:endParaRPr lang="fa-IR" dirty="0"/>
          </a:p>
        </p:txBody>
      </p:sp>
      <p:sp>
        <p:nvSpPr>
          <p:cNvPr id="3" name="Title 2"/>
          <p:cNvSpPr>
            <a:spLocks noGrp="1"/>
          </p:cNvSpPr>
          <p:nvPr>
            <p:ph type="title"/>
          </p:nvPr>
        </p:nvSpPr>
        <p:spPr>
          <a:xfrm>
            <a:off x="457200" y="274638"/>
            <a:ext cx="8229600" cy="654032"/>
          </a:xfrm>
        </p:spPr>
        <p:txBody>
          <a:bodyPr>
            <a:normAutofit fontScale="90000"/>
          </a:bodyPr>
          <a:lstStyle/>
          <a:p>
            <a:pPr algn="ctr"/>
            <a:r>
              <a:rPr lang="fa-IR" dirty="0" smtClean="0">
                <a:cs typeface="B Titr" pitchFamily="2" charset="-78"/>
              </a:rPr>
              <a:t>انواع اختلالات زبان بیانی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normAutofit/>
          </a:bodyPr>
          <a:lstStyle/>
          <a:p>
            <a:r>
              <a:rPr lang="fa-IR" dirty="0" smtClean="0"/>
              <a:t>تعریف: علامت مشخصه این کودکان این است که دیر تر از  همسالان هم فرهنگ خود سخن می گویند، اما توالی اکتساب زبان در آن ها مانند همسالان بهنجار می باشد.</a:t>
            </a:r>
          </a:p>
          <a:p>
            <a:endParaRPr lang="fa-IR" dirty="0" smtClean="0"/>
          </a:p>
          <a:p>
            <a:r>
              <a:rPr lang="fa-IR" dirty="0" smtClean="0"/>
              <a:t>علت شناسی: </a:t>
            </a:r>
          </a:p>
          <a:p>
            <a:pPr>
              <a:buFontTx/>
              <a:buChar char="-"/>
            </a:pPr>
            <a:r>
              <a:rPr lang="fa-IR" dirty="0" smtClean="0"/>
              <a:t>عوامل عصب شناختی</a:t>
            </a:r>
          </a:p>
          <a:p>
            <a:pPr>
              <a:buFontTx/>
              <a:buChar char="-"/>
            </a:pPr>
            <a:r>
              <a:rPr lang="fa-IR" dirty="0" smtClean="0"/>
              <a:t>نارسایی ذهنی و فراخنای حافظه شنیداری کوتاه</a:t>
            </a:r>
          </a:p>
          <a:p>
            <a:pPr>
              <a:buFontTx/>
              <a:buChar char="-"/>
            </a:pPr>
            <a:r>
              <a:rPr lang="fa-IR" dirty="0" smtClean="0"/>
              <a:t>اختلال در شنوایی</a:t>
            </a:r>
          </a:p>
          <a:p>
            <a:pPr>
              <a:buFontTx/>
              <a:buChar char="-"/>
            </a:pPr>
            <a:r>
              <a:rPr lang="fa-IR" dirty="0" smtClean="0"/>
              <a:t>عوامل روان شناختی</a:t>
            </a:r>
          </a:p>
          <a:p>
            <a:endParaRPr lang="fa-IR" dirty="0" smtClean="0"/>
          </a:p>
        </p:txBody>
      </p:sp>
      <p:sp>
        <p:nvSpPr>
          <p:cNvPr id="3" name="Title 2"/>
          <p:cNvSpPr>
            <a:spLocks noGrp="1"/>
          </p:cNvSpPr>
          <p:nvPr>
            <p:ph type="title"/>
          </p:nvPr>
        </p:nvSpPr>
        <p:spPr>
          <a:xfrm>
            <a:off x="457200" y="274638"/>
            <a:ext cx="8229600" cy="725470"/>
          </a:xfrm>
        </p:spPr>
        <p:txBody>
          <a:bodyPr/>
          <a:lstStyle/>
          <a:p>
            <a:pPr algn="ctr"/>
            <a:r>
              <a:rPr lang="fa-IR" dirty="0" smtClean="0">
                <a:cs typeface="B Titr" pitchFamily="2" charset="-78"/>
              </a:rPr>
              <a:t>1. تأخیر زبان</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Low"/>
            <a:r>
              <a:rPr lang="fa-IR" dirty="0" smtClean="0"/>
              <a:t>نارسا گویی: این اختلال پس از 6 سالگی به صورت مشکلات در زبان تحول یافته تجلی می یابد و می تواند علاوه بر خواندن بر زبان نوشتاری نیز تأثیر گذارد. </a:t>
            </a:r>
          </a:p>
          <a:p>
            <a:pPr algn="justLow"/>
            <a:endParaRPr lang="fa-IR" dirty="0" smtClean="0"/>
          </a:p>
          <a:p>
            <a:pPr algn="justLow"/>
            <a:r>
              <a:rPr lang="fa-IR" dirty="0" smtClean="0"/>
              <a:t>کودکان نارسا گو در درک مفاهیم انتزاعی مربوط به فضا، زمان  و امثالهم دچار مشکل هستند. این مشکل بعد از ورود به مدرسه تشخیص داده می شود.(خزانه لغات محدود،ترکیب نامناسب واژه ها و مشکل در دروس املا و انشا)</a:t>
            </a:r>
          </a:p>
          <a:p>
            <a:pPr algn="justLow"/>
            <a:endParaRPr lang="fa-IR" dirty="0" smtClean="0"/>
          </a:p>
          <a:p>
            <a:pPr algn="justLow"/>
            <a:r>
              <a:rPr lang="fa-IR" dirty="0" smtClean="0"/>
              <a:t>درمان تأخیرهای زبانی و نارسا گویی: مشاوره والدین و گفتار درمانی فردی و گروهی</a:t>
            </a:r>
          </a:p>
          <a:p>
            <a:pPr>
              <a:buNone/>
            </a:pPr>
            <a:endParaRPr lang="fa-IR" dirty="0"/>
          </a:p>
        </p:txBody>
      </p:sp>
      <p:sp>
        <p:nvSpPr>
          <p:cNvPr id="3" name="Title 2"/>
          <p:cNvSpPr>
            <a:spLocks noGrp="1"/>
          </p:cNvSpPr>
          <p:nvPr>
            <p:ph type="title"/>
          </p:nvPr>
        </p:nvSpPr>
        <p:spPr/>
        <p:txBody>
          <a:bodyPr/>
          <a:lstStyle/>
          <a:p>
            <a:pPr algn="ctr"/>
            <a:r>
              <a:rPr lang="fa-IR" dirty="0" smtClean="0">
                <a:cs typeface="B Titr" pitchFamily="2" charset="-78"/>
              </a:rPr>
              <a:t>نارسا گویی( دیس آرتری)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71546"/>
            <a:ext cx="8229600" cy="4935745"/>
          </a:xfrm>
        </p:spPr>
        <p:txBody>
          <a:bodyPr/>
          <a:lstStyle/>
          <a:p>
            <a:pPr algn="justLow">
              <a:lnSpc>
                <a:spcPct val="150000"/>
              </a:lnSpc>
            </a:pPr>
            <a:r>
              <a:rPr lang="fa-IR" b="1" dirty="0" smtClean="0"/>
              <a:t>تعریف: </a:t>
            </a:r>
            <a:r>
              <a:rPr lang="fa-IR" dirty="0" smtClean="0"/>
              <a:t>تولید گفتار به معنای ساختن صدا یا به عبارتی فرایند انتقال هوا از شش ها به صورت عبور از نای و برخورد با تارهای صوتی داخل حنجره و مرتعش ساختن آن ها و در نتیجه تولید صداست. این صدا ماده خام گفتار است که به وسیله اندام های گفتاری به صدای گفتاری تبدیل می شود. اختلال گفتاری به نارسایی هایی اشاره دارد که در تولید صداهای گفتاری به وجود می آید.</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cs typeface="B Titr" pitchFamily="2" charset="-78"/>
              </a:rPr>
              <a:t>2. اختلالات تولیدی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0108"/>
            <a:ext cx="8229600" cy="5500726"/>
          </a:xfrm>
        </p:spPr>
        <p:txBody>
          <a:bodyPr>
            <a:noAutofit/>
          </a:bodyPr>
          <a:lstStyle/>
          <a:p>
            <a:pPr algn="justLow"/>
            <a:r>
              <a:rPr lang="fa-IR" sz="2000" b="1" dirty="0" smtClean="0"/>
              <a:t>دو عامل مهم در شدت اختلالالت تولید گفتار اهمیت بسزایی دارد: الف- سن ابتلا     ب- میزان آسیب دیدگی</a:t>
            </a:r>
          </a:p>
          <a:p>
            <a:pPr algn="justLow">
              <a:buNone/>
            </a:pPr>
            <a:endParaRPr lang="fa-IR" sz="2000" b="1" dirty="0" smtClean="0"/>
          </a:p>
          <a:p>
            <a:pPr algn="justLow"/>
            <a:r>
              <a:rPr lang="fa-IR" sz="2000" b="1" dirty="0" smtClean="0"/>
              <a:t>ازجمله مهم ترین علت ها می توان به موارد زیر اشاره کرد:</a:t>
            </a:r>
          </a:p>
          <a:p>
            <a:pPr algn="justLow">
              <a:buNone/>
            </a:pPr>
            <a:endParaRPr lang="fa-IR" sz="2000" b="1" dirty="0" smtClean="0"/>
          </a:p>
          <a:p>
            <a:pPr algn="justLow">
              <a:buFontTx/>
              <a:buChar char="-"/>
            </a:pPr>
            <a:r>
              <a:rPr lang="fa-IR" sz="2000" b="1" dirty="0" smtClean="0"/>
              <a:t>علت ساختمانی؛ نقص در اندام های گفتاری مانند شکاف کام و لب شکری، ضعف یا کوچکی نرم کام و زبان کوچک و یا نبود زبان کوچک، بزرگی بیش از حد زبان، اشکال در به هم رسیدن تار های صوتی، رشد غیر طبیعی دندان ها و عدم تطابق فک بالا و پایین، انحراف بینی</a:t>
            </a:r>
          </a:p>
          <a:p>
            <a:pPr algn="justLow">
              <a:buFontTx/>
              <a:buChar char="-"/>
            </a:pPr>
            <a:endParaRPr lang="fa-IR" sz="2000" b="1" dirty="0" smtClean="0"/>
          </a:p>
          <a:p>
            <a:pPr algn="justLow">
              <a:buFontTx/>
              <a:buChar char="-"/>
            </a:pPr>
            <a:r>
              <a:rPr lang="fa-IR" sz="2000" b="1" dirty="0" smtClean="0"/>
              <a:t> علل محیطی؛ تقلید از الگوی غلط گفتاری  و دو زبانه بودن</a:t>
            </a:r>
          </a:p>
          <a:p>
            <a:pPr algn="justLow">
              <a:buFontTx/>
              <a:buChar char="-"/>
            </a:pPr>
            <a:endParaRPr lang="fa-IR" sz="2000" b="1" dirty="0" smtClean="0"/>
          </a:p>
          <a:p>
            <a:pPr algn="justLow">
              <a:buFontTx/>
              <a:buChar char="-"/>
            </a:pPr>
            <a:r>
              <a:rPr lang="fa-IR" sz="2000" b="1" dirty="0" smtClean="0"/>
              <a:t>علل عضوی؛ مهم ترین آن ها علت عصبی است. هرگونه ضعف یا فلجی در مسیرهای عصبی از مغز تا اندام های گفتاری.</a:t>
            </a:r>
          </a:p>
          <a:p>
            <a:pPr algn="justLow">
              <a:buFontTx/>
              <a:buChar char="-"/>
            </a:pPr>
            <a:endParaRPr lang="fa-IR" sz="2000" b="1" dirty="0" smtClean="0"/>
          </a:p>
          <a:p>
            <a:pPr algn="justLow">
              <a:buFontTx/>
              <a:buChar char="-"/>
            </a:pPr>
            <a:r>
              <a:rPr lang="fa-IR" sz="2000" b="1" dirty="0" smtClean="0"/>
              <a:t>ناشنوایی </a:t>
            </a:r>
          </a:p>
          <a:p>
            <a:pPr algn="justLow">
              <a:buNone/>
            </a:pPr>
            <a:r>
              <a:rPr lang="fa-IR" sz="2000" b="1" dirty="0" smtClean="0"/>
              <a:t>   </a:t>
            </a:r>
            <a:endParaRPr lang="fa-IR" sz="2000" b="1" dirty="0"/>
          </a:p>
        </p:txBody>
      </p:sp>
      <p:sp>
        <p:nvSpPr>
          <p:cNvPr id="3" name="Title 2"/>
          <p:cNvSpPr>
            <a:spLocks noGrp="1"/>
          </p:cNvSpPr>
          <p:nvPr>
            <p:ph type="title"/>
          </p:nvPr>
        </p:nvSpPr>
        <p:spPr>
          <a:xfrm>
            <a:off x="457200" y="214290"/>
            <a:ext cx="8229600" cy="714380"/>
          </a:xfrm>
        </p:spPr>
        <p:txBody>
          <a:bodyPr>
            <a:normAutofit fontScale="90000"/>
          </a:bodyPr>
          <a:lstStyle/>
          <a:p>
            <a:pPr algn="ctr"/>
            <a:r>
              <a:rPr lang="fa-IR" dirty="0" smtClean="0">
                <a:cs typeface="B Titr" pitchFamily="2" charset="-78"/>
              </a:rPr>
              <a:t>علت</a:t>
            </a:r>
            <a:r>
              <a:rPr lang="fa-IR" dirty="0" smtClean="0"/>
              <a:t> </a:t>
            </a:r>
            <a:r>
              <a:rPr lang="fa-IR" dirty="0" smtClean="0">
                <a:cs typeface="B Titr" pitchFamily="2" charset="-78"/>
              </a:rPr>
              <a:t>شناسی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lstStyle/>
          <a:p>
            <a:pPr algn="justLow"/>
            <a:r>
              <a:rPr lang="fa-IR" dirty="0" smtClean="0"/>
              <a:t>حذف صداها: فرد صدای خاصی را از کلمه حذف می کند این امر ممکن است دائمی باشد.</a:t>
            </a:r>
          </a:p>
          <a:p>
            <a:pPr algn="justLow"/>
            <a:endParaRPr lang="fa-IR" dirty="0" smtClean="0"/>
          </a:p>
          <a:p>
            <a:pPr algn="justLow"/>
            <a:r>
              <a:rPr lang="fa-IR" dirty="0" smtClean="0"/>
              <a:t>تحریف صداها: ممکن است صداهای تولید شده تقریباً مشابه صداهای مورد قبول باشد اما عیناً یکی نباشد.( مثل «اِضا» به جای «رضا» ).</a:t>
            </a:r>
          </a:p>
          <a:p>
            <a:pPr algn="justLow"/>
            <a:endParaRPr lang="fa-IR" dirty="0" smtClean="0"/>
          </a:p>
          <a:p>
            <a:pPr algn="justLow"/>
            <a:r>
              <a:rPr lang="fa-IR" dirty="0" smtClean="0"/>
              <a:t>جانشین سازی صداها: فرد صدای خاصی را به جای صدای دیگر به کار می برد( مانند استفاده از صدای «ت» به جای «ک»)</a:t>
            </a:r>
          </a:p>
          <a:p>
            <a:pPr algn="justLow"/>
            <a:endParaRPr lang="fa-IR" dirty="0" smtClean="0"/>
          </a:p>
          <a:p>
            <a:pPr algn="justLow"/>
            <a:r>
              <a:rPr lang="fa-IR" dirty="0" smtClean="0"/>
              <a:t>درمان: ارزیابی شنوایی، گفتار درمانی </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cs typeface="B Titr" pitchFamily="2" charset="-78"/>
              </a:rPr>
              <a:t>انواع اختلالات تولید</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fa-IR" dirty="0" smtClean="0"/>
              <a:t>رویکردها:</a:t>
            </a:r>
          </a:p>
          <a:p>
            <a:pPr>
              <a:buNone/>
            </a:pPr>
            <a:r>
              <a:rPr lang="fa-IR" dirty="0" smtClean="0">
                <a:solidFill>
                  <a:srgbClr val="0070C0"/>
                </a:solidFill>
              </a:rPr>
              <a:t>1- نظریه های ادراکی- حرکتی</a:t>
            </a:r>
          </a:p>
          <a:p>
            <a:pPr algn="justLow">
              <a:buNone/>
            </a:pPr>
            <a:r>
              <a:rPr lang="fa-IR" dirty="0" smtClean="0"/>
              <a:t>  این دیدگاه بر نقش مغز و سیستم اعصاب مرکزی در بروز                        ناتوانی های یاد گیری تأکید دارد.در این نظریه ها اصطلاح هایی مانند «آسیب دیده مغزی»، «اختلال در کارکرد سیستم اعصاب مرکزی» و «آسیب جزئی مغز» کاربرد بسیاری دارد.</a:t>
            </a:r>
          </a:p>
          <a:p>
            <a:pPr algn="justLow">
              <a:buNone/>
            </a:pPr>
            <a:r>
              <a:rPr lang="fa-IR" dirty="0" smtClean="0"/>
              <a:t>   </a:t>
            </a:r>
          </a:p>
          <a:p>
            <a:pPr algn="justLow">
              <a:buNone/>
            </a:pPr>
            <a:r>
              <a:rPr lang="fa-IR" dirty="0" smtClean="0"/>
              <a:t>  مشکلاتی از قبیل اشکال در کپی کردن و رونویسی از تخته سیاه، وارونه نویسی و عدم توانایی ترسیم اشکال هندسی پس از مشاهده آنها در این گروه قرار می گیرند </a:t>
            </a:r>
          </a:p>
        </p:txBody>
      </p:sp>
      <p:sp>
        <p:nvSpPr>
          <p:cNvPr id="3" name="Title 2"/>
          <p:cNvSpPr>
            <a:spLocks noGrp="1"/>
          </p:cNvSpPr>
          <p:nvPr>
            <p:ph type="title"/>
          </p:nvPr>
        </p:nvSpPr>
        <p:spPr/>
        <p:txBody>
          <a:bodyPr/>
          <a:lstStyle/>
          <a:p>
            <a:pPr algn="ctr"/>
            <a:r>
              <a:rPr lang="fa-IR" dirty="0" smtClean="0">
                <a:cs typeface="B Titr" pitchFamily="2" charset="-78"/>
              </a:rPr>
              <a:t>علل ایجاد ناتوانی های یاد گیری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4422"/>
            <a:ext cx="8229600" cy="4792869"/>
          </a:xfrm>
        </p:spPr>
        <p:txBody>
          <a:bodyPr/>
          <a:lstStyle/>
          <a:p>
            <a:pPr algn="justLow"/>
            <a:r>
              <a:rPr lang="fa-IR" dirty="0" smtClean="0"/>
              <a:t>تعریف: زمانی که گفتار فرد به حدی بریده بریده و تحت فشار ادا گردد، که باعث جلب توجه و یا عدم درک مخاطب گردد، می گوییم فرد اختلال در روانی گفتار دارد.</a:t>
            </a:r>
          </a:p>
          <a:p>
            <a:pPr algn="justLow"/>
            <a:endParaRPr lang="fa-IR" dirty="0" smtClean="0"/>
          </a:p>
          <a:p>
            <a:pPr algn="justLow"/>
            <a:r>
              <a:rPr lang="fa-IR" dirty="0" smtClean="0"/>
              <a:t>انواع اختلال در روانی گفتار عبارت است از:</a:t>
            </a:r>
          </a:p>
          <a:p>
            <a:pPr algn="justLow">
              <a:buFontTx/>
              <a:buChar char="-"/>
            </a:pPr>
            <a:r>
              <a:rPr lang="fa-IR" dirty="0" smtClean="0"/>
              <a:t>لکنت زبان</a:t>
            </a:r>
          </a:p>
          <a:p>
            <a:pPr algn="justLow">
              <a:buFontTx/>
              <a:buChar char="-"/>
            </a:pPr>
            <a:r>
              <a:rPr lang="fa-IR" dirty="0" smtClean="0"/>
              <a:t>اختلال تند گویی</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cs typeface="B Titr" pitchFamily="2" charset="-78"/>
              </a:rPr>
              <a:t>3. اختلالات روانی گفتار</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0108"/>
            <a:ext cx="8229600" cy="5007183"/>
          </a:xfrm>
        </p:spPr>
        <p:txBody>
          <a:bodyPr>
            <a:normAutofit lnSpcReduction="10000"/>
          </a:bodyPr>
          <a:lstStyle/>
          <a:p>
            <a:pPr algn="justLow"/>
            <a:r>
              <a:rPr lang="fa-IR" dirty="0" smtClean="0"/>
              <a:t>تعریف: لکنت زبان حالتی است که فرد در ادای حروف صامت نوعی گیر و مکرر گویی دارد. به عبارت دیگر لکنت یعنی تکرار، مکث، گیر کردن، کشیده گویی صداها،هجاها یا کلمات در طول گفتار.</a:t>
            </a:r>
          </a:p>
          <a:p>
            <a:pPr algn="justLow"/>
            <a:endParaRPr lang="fa-IR" dirty="0" smtClean="0"/>
          </a:p>
          <a:p>
            <a:pPr algn="justLow"/>
            <a:r>
              <a:rPr lang="fa-IR" dirty="0" smtClean="0"/>
              <a:t>خصوصیات گفتار افراد لکنتی:</a:t>
            </a:r>
          </a:p>
          <a:p>
            <a:pPr algn="justLow">
              <a:buFontTx/>
              <a:buChar char="-"/>
            </a:pPr>
            <a:r>
              <a:rPr lang="fa-IR" dirty="0" smtClean="0"/>
              <a:t>بیشتر به تکرار قسمت هایی از کلمه می پردازند.</a:t>
            </a:r>
          </a:p>
          <a:p>
            <a:pPr algn="justLow">
              <a:buFontTx/>
              <a:buChar char="-"/>
            </a:pPr>
            <a:r>
              <a:rPr lang="fa-IR" dirty="0" smtClean="0"/>
              <a:t>کلمه ها را طولانی تلفظ می کنند.</a:t>
            </a:r>
          </a:p>
          <a:p>
            <a:pPr algn="justLow">
              <a:buFontTx/>
              <a:buChar char="-"/>
            </a:pPr>
            <a:r>
              <a:rPr lang="fa-IR" dirty="0" smtClean="0"/>
              <a:t>کلمات را شکسته ادا می کنند.</a:t>
            </a:r>
          </a:p>
          <a:p>
            <a:pPr algn="justLow">
              <a:buFontTx/>
              <a:buChar char="-"/>
            </a:pPr>
            <a:r>
              <a:rPr lang="fa-IR" dirty="0" smtClean="0"/>
              <a:t>مکث های تنش زا دارند.</a:t>
            </a:r>
          </a:p>
          <a:p>
            <a:pPr algn="justLow">
              <a:buFontTx/>
              <a:buChar char="-"/>
            </a:pPr>
            <a:r>
              <a:rPr lang="fa-IR" dirty="0" smtClean="0"/>
              <a:t>در هنگام صحبت از تنش بیشتری نسبت به افراد عادی برخوردارند</a:t>
            </a:r>
          </a:p>
          <a:p>
            <a:pPr algn="justLow">
              <a:buFontTx/>
              <a:buChar char="-"/>
            </a:pPr>
            <a:r>
              <a:rPr lang="fa-IR" dirty="0" smtClean="0"/>
              <a:t>هنگامی که سعی در گفتار سریع و روان دارند، معمولاً از سرعت کمتری برخوردارند.</a:t>
            </a:r>
          </a:p>
        </p:txBody>
      </p:sp>
      <p:sp>
        <p:nvSpPr>
          <p:cNvPr id="3" name="Title 2"/>
          <p:cNvSpPr>
            <a:spLocks noGrp="1"/>
          </p:cNvSpPr>
          <p:nvPr>
            <p:ph type="title"/>
          </p:nvPr>
        </p:nvSpPr>
        <p:spPr>
          <a:xfrm>
            <a:off x="457200" y="274638"/>
            <a:ext cx="8229600" cy="582594"/>
          </a:xfrm>
        </p:spPr>
        <p:txBody>
          <a:bodyPr>
            <a:normAutofit fontScale="90000"/>
          </a:bodyPr>
          <a:lstStyle/>
          <a:p>
            <a:pPr algn="ctr"/>
            <a:r>
              <a:rPr lang="fa-IR" dirty="0" smtClean="0"/>
              <a:t>لکنت</a:t>
            </a:r>
            <a:endParaRPr lang="fa-I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fa-IR" dirty="0" smtClean="0"/>
              <a:t>1- چپ دستی</a:t>
            </a:r>
          </a:p>
          <a:p>
            <a:pPr>
              <a:buNone/>
            </a:pPr>
            <a:r>
              <a:rPr lang="fa-IR" dirty="0" smtClean="0"/>
              <a:t>2- عوامل ارثی</a:t>
            </a:r>
          </a:p>
          <a:p>
            <a:pPr>
              <a:buNone/>
            </a:pPr>
            <a:r>
              <a:rPr lang="fa-IR" dirty="0" smtClean="0"/>
              <a:t>3- چند زبانه بودن</a:t>
            </a:r>
          </a:p>
          <a:p>
            <a:pPr>
              <a:buNone/>
            </a:pPr>
            <a:r>
              <a:rPr lang="fa-IR" dirty="0" smtClean="0"/>
              <a:t>4- شرایط خانوادگی</a:t>
            </a:r>
          </a:p>
          <a:p>
            <a:pPr>
              <a:buNone/>
            </a:pPr>
            <a:r>
              <a:rPr lang="fa-IR" dirty="0" smtClean="0"/>
              <a:t>5- علل عصب شناختی</a:t>
            </a:r>
            <a:endParaRPr lang="fa-IR" dirty="0"/>
          </a:p>
        </p:txBody>
      </p:sp>
      <p:sp>
        <p:nvSpPr>
          <p:cNvPr id="3" name="Title 2"/>
          <p:cNvSpPr>
            <a:spLocks noGrp="1"/>
          </p:cNvSpPr>
          <p:nvPr>
            <p:ph type="title"/>
          </p:nvPr>
        </p:nvSpPr>
        <p:spPr>
          <a:xfrm>
            <a:off x="457200" y="274638"/>
            <a:ext cx="8229600" cy="654032"/>
          </a:xfrm>
        </p:spPr>
        <p:txBody>
          <a:bodyPr>
            <a:normAutofit fontScale="90000"/>
          </a:bodyPr>
          <a:lstStyle/>
          <a:p>
            <a:pPr algn="ctr"/>
            <a:r>
              <a:rPr lang="fa-IR" dirty="0" smtClean="0">
                <a:effectLst/>
                <a:cs typeface="B Titr" pitchFamily="2" charset="-78"/>
              </a:rPr>
              <a:t>علت شناسی</a:t>
            </a:r>
            <a:endParaRPr lang="fa-IR" dirty="0">
              <a:effectLst/>
              <a:cs typeface="B Titr" pitchFamily="2" charset="-78"/>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Low">
              <a:lnSpc>
                <a:spcPct val="150000"/>
              </a:lnSpc>
            </a:pPr>
            <a:r>
              <a:rPr lang="fa-IR" sz="2400" dirty="0" smtClean="0"/>
              <a:t>الف- لکنت تونیک: تکرار تشنج آمیز یک هجا قبل از این که جمله ادا شود.</a:t>
            </a:r>
          </a:p>
          <a:p>
            <a:pPr algn="justLow">
              <a:lnSpc>
                <a:spcPct val="150000"/>
              </a:lnSpc>
            </a:pPr>
            <a:r>
              <a:rPr lang="fa-IR" sz="2400" dirty="0" smtClean="0"/>
              <a:t>ب- لکنت کلونیک: در این حالت عضلات گویایی از حرکت باز می ایستند و مانع تکلم می شوند و وقتی انقباض برطرف می شودذ ملام به سرعت و به حالت انفجاری بارزی ادا می شود.</a:t>
            </a:r>
          </a:p>
          <a:p>
            <a:pPr algn="justLow">
              <a:lnSpc>
                <a:spcPct val="150000"/>
              </a:lnSpc>
            </a:pPr>
            <a:r>
              <a:rPr lang="fa-IR" sz="2400" dirty="0" smtClean="0"/>
              <a:t>ج- لکنت زبان کلونوتونیک</a:t>
            </a:r>
          </a:p>
          <a:p>
            <a:pPr algn="justLow">
              <a:lnSpc>
                <a:spcPct val="150000"/>
              </a:lnSpc>
            </a:pPr>
            <a:r>
              <a:rPr lang="fa-IR" sz="2400" dirty="0" smtClean="0"/>
              <a:t>د- لکنت زبان فیزیولوژیک: در اثر عوامل محیطی</a:t>
            </a:r>
          </a:p>
          <a:p>
            <a:pPr algn="justLow">
              <a:lnSpc>
                <a:spcPct val="150000"/>
              </a:lnSpc>
            </a:pPr>
            <a:endParaRPr lang="fa-IR" sz="2400" dirty="0"/>
          </a:p>
        </p:txBody>
      </p:sp>
      <p:sp>
        <p:nvSpPr>
          <p:cNvPr id="3" name="Title 2"/>
          <p:cNvSpPr>
            <a:spLocks noGrp="1"/>
          </p:cNvSpPr>
          <p:nvPr>
            <p:ph type="title"/>
          </p:nvPr>
        </p:nvSpPr>
        <p:spPr>
          <a:xfrm>
            <a:off x="457200" y="274638"/>
            <a:ext cx="8229600" cy="654032"/>
          </a:xfrm>
        </p:spPr>
        <p:txBody>
          <a:bodyPr>
            <a:normAutofit fontScale="90000"/>
          </a:bodyPr>
          <a:lstStyle/>
          <a:p>
            <a:pPr algn="ctr"/>
            <a:r>
              <a:rPr lang="fa-IR" dirty="0" smtClean="0">
                <a:effectLst/>
                <a:cs typeface="B Titr" pitchFamily="2" charset="-78"/>
              </a:rPr>
              <a:t>انواع لکنت زبان</a:t>
            </a:r>
            <a:endParaRPr lang="fa-IR" dirty="0">
              <a:effectLst/>
              <a:cs typeface="B Titr" pitchFamily="2" charset="-78"/>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dirty="0" smtClean="0"/>
              <a:t>تا پنج سالگی در باره لکنت کودکان باید مسامحه شود زیرا این لکنت طبیعی بوده و به مرور زمان بهبود می یابد</a:t>
            </a:r>
          </a:p>
          <a:p>
            <a:r>
              <a:rPr lang="fa-IR" dirty="0" smtClean="0"/>
              <a:t>بعداز پنج سالگی :</a:t>
            </a:r>
          </a:p>
          <a:p>
            <a:pPr>
              <a:buFontTx/>
              <a:buChar char="-"/>
            </a:pPr>
            <a:r>
              <a:rPr lang="fa-IR" dirty="0" smtClean="0"/>
              <a:t>ایجاد احساس امنیت در کودک هم در محیط خانه و هم در محیط مدرسه</a:t>
            </a:r>
          </a:p>
          <a:p>
            <a:pPr>
              <a:buFontTx/>
              <a:buChar char="-"/>
            </a:pPr>
            <a:r>
              <a:rPr lang="fa-IR" dirty="0" smtClean="0"/>
              <a:t>تمرینات تنش زدایی</a:t>
            </a:r>
          </a:p>
          <a:p>
            <a:pPr>
              <a:buFontTx/>
              <a:buChar char="-"/>
            </a:pPr>
            <a:r>
              <a:rPr lang="fa-IR" dirty="0" smtClean="0"/>
              <a:t>گفتار درمانی </a:t>
            </a:r>
          </a:p>
          <a:p>
            <a:pPr>
              <a:buFontTx/>
              <a:buChar char="-"/>
            </a:pPr>
            <a:r>
              <a:rPr lang="fa-IR" dirty="0" smtClean="0"/>
              <a:t>تمرینات تنفسی</a:t>
            </a:r>
          </a:p>
          <a:p>
            <a:pPr>
              <a:buFontTx/>
              <a:buChar char="-"/>
            </a:pPr>
            <a:r>
              <a:rPr lang="fa-IR" dirty="0" smtClean="0"/>
              <a:t>در صورت لزوم روان درمانی</a:t>
            </a:r>
          </a:p>
        </p:txBody>
      </p:sp>
      <p:sp>
        <p:nvSpPr>
          <p:cNvPr id="3" name="Title 2"/>
          <p:cNvSpPr>
            <a:spLocks noGrp="1"/>
          </p:cNvSpPr>
          <p:nvPr>
            <p:ph type="title"/>
          </p:nvPr>
        </p:nvSpPr>
        <p:spPr>
          <a:xfrm>
            <a:off x="457200" y="274638"/>
            <a:ext cx="8229600" cy="796908"/>
          </a:xfrm>
        </p:spPr>
        <p:txBody>
          <a:bodyPr/>
          <a:lstStyle/>
          <a:p>
            <a:pPr algn="ctr"/>
            <a:r>
              <a:rPr lang="fa-IR" dirty="0" smtClean="0"/>
              <a:t>درمان لکنت</a:t>
            </a:r>
            <a:endParaRPr lang="fa-I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r>
              <a:rPr lang="fa-IR" dirty="0" smtClean="0"/>
              <a:t>تعریف: اجتناب یا عدم توانایی در تکلم بیرون از منزل برای مدت زمان حداقل یک سال توأم با استفاده طبیعی یا نزدیک به طبیعی از تکلم در منزل را خاموشی انتخابی گویند.</a:t>
            </a:r>
          </a:p>
          <a:p>
            <a:pPr algn="justLow"/>
            <a:endParaRPr lang="fa-IR" dirty="0" smtClean="0"/>
          </a:p>
          <a:p>
            <a:pPr algn="justLow"/>
            <a:r>
              <a:rPr lang="fa-IR" dirty="0" smtClean="0"/>
              <a:t>علت شناسی: خلق و خو یا شخصیت اولیه کودک، حمایت بیش از حد والدین.</a:t>
            </a:r>
          </a:p>
          <a:p>
            <a:pPr algn="justLow"/>
            <a:endParaRPr lang="fa-IR" dirty="0" smtClean="0"/>
          </a:p>
          <a:p>
            <a:pPr algn="justLow"/>
            <a:r>
              <a:rPr lang="fa-IR" dirty="0" smtClean="0"/>
              <a:t>درمان: یادگیری قرارداد رفتاری توأم با تقویت مثبت، آموزش به اعضای خانواده خصوصاً مادر</a:t>
            </a:r>
          </a:p>
        </p:txBody>
      </p:sp>
      <p:sp>
        <p:nvSpPr>
          <p:cNvPr id="3" name="Title 2"/>
          <p:cNvSpPr>
            <a:spLocks noGrp="1"/>
          </p:cNvSpPr>
          <p:nvPr>
            <p:ph type="title"/>
          </p:nvPr>
        </p:nvSpPr>
        <p:spPr>
          <a:xfrm>
            <a:off x="457200" y="274638"/>
            <a:ext cx="8229600" cy="796908"/>
          </a:xfrm>
        </p:spPr>
        <p:txBody>
          <a:bodyPr/>
          <a:lstStyle/>
          <a:p>
            <a:pPr algn="ctr"/>
            <a:r>
              <a:rPr lang="fa-IR" dirty="0" smtClean="0">
                <a:effectLst/>
                <a:cs typeface="B Titr" pitchFamily="2" charset="-78"/>
              </a:rPr>
              <a:t>4. اختلال خاموشی انتخابی</a:t>
            </a:r>
            <a:endParaRPr lang="fa-IR" dirty="0">
              <a:effectLst/>
              <a:cs typeface="B Titr" pitchFamily="2" charset="-78"/>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0108"/>
            <a:ext cx="8229600" cy="5007183"/>
          </a:xfrm>
        </p:spPr>
        <p:txBody>
          <a:bodyPr>
            <a:normAutofit fontScale="92500" lnSpcReduction="10000"/>
          </a:bodyPr>
          <a:lstStyle/>
          <a:p>
            <a:pPr algn="justLow"/>
            <a:endParaRPr lang="fa-IR" dirty="0" smtClean="0"/>
          </a:p>
          <a:p>
            <a:pPr algn="justLow"/>
            <a:r>
              <a:rPr lang="fa-IR" dirty="0" smtClean="0"/>
              <a:t>تعریف: فقدان بخشی از توانایی زبان یا تمامی آن را ناگویی یا آفازیا می نامند. ریشه این اختلال همیشه عضوی است و به عنوان نوعی ضایعه مغزی در نظر گرفته می شود.</a:t>
            </a:r>
          </a:p>
          <a:p>
            <a:pPr algn="justLow"/>
            <a:endParaRPr lang="fa-IR" dirty="0" smtClean="0"/>
          </a:p>
          <a:p>
            <a:pPr algn="justLow"/>
            <a:r>
              <a:rPr lang="fa-IR" dirty="0" smtClean="0"/>
              <a:t>انواع آفازیا:</a:t>
            </a:r>
          </a:p>
          <a:p>
            <a:pPr algn="justLow">
              <a:buFontTx/>
              <a:buChar char="-"/>
            </a:pPr>
            <a:r>
              <a:rPr lang="fa-IR" dirty="0" smtClean="0"/>
              <a:t>آفازیا ی بیانی( حرکتی ): فرد قادر است گفتار را در حد طبیعی یا نزدیک به طبیعی شنیده و درک کند اما از بیان در خواست هایش به شدت ناتوان است.</a:t>
            </a:r>
          </a:p>
          <a:p>
            <a:pPr algn="justLow">
              <a:buFontTx/>
              <a:buChar char="-"/>
            </a:pPr>
            <a:r>
              <a:rPr lang="fa-IR" dirty="0" smtClean="0"/>
              <a:t>آفازیای دریافتی( حسی): فرد علی رغم این که از شنوایی طبیعی برخوردار است قادر به درک گفتار شنیده شده نیست.</a:t>
            </a:r>
          </a:p>
          <a:p>
            <a:pPr algn="justLow">
              <a:buFontTx/>
              <a:buChar char="-"/>
            </a:pPr>
            <a:r>
              <a:rPr lang="fa-IR" dirty="0" smtClean="0"/>
              <a:t>آفازیای مختلط: فرد معمولاً هم در درک و هم در بیان دچار مشکل می شود.</a:t>
            </a:r>
          </a:p>
        </p:txBody>
      </p:sp>
      <p:sp>
        <p:nvSpPr>
          <p:cNvPr id="3" name="Title 2"/>
          <p:cNvSpPr>
            <a:spLocks noGrp="1"/>
          </p:cNvSpPr>
          <p:nvPr>
            <p:ph type="title"/>
          </p:nvPr>
        </p:nvSpPr>
        <p:spPr>
          <a:xfrm>
            <a:off x="457200" y="274638"/>
            <a:ext cx="8229600" cy="725470"/>
          </a:xfrm>
        </p:spPr>
        <p:txBody>
          <a:bodyPr/>
          <a:lstStyle/>
          <a:p>
            <a:pPr algn="ctr"/>
            <a:r>
              <a:rPr lang="fa-IR" dirty="0" smtClean="0">
                <a:effectLst/>
                <a:cs typeface="B Titr" pitchFamily="2" charset="-78"/>
              </a:rPr>
              <a:t>5. ناگویی (آفازیا )</a:t>
            </a:r>
            <a:endParaRPr lang="fa-IR" dirty="0">
              <a:effectLst/>
              <a:cs typeface="B Titr" pitchFamily="2" charset="-78"/>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lnSpc>
                <a:spcPct val="150000"/>
              </a:lnSpc>
            </a:pPr>
            <a:r>
              <a:rPr lang="fa-IR" dirty="0" smtClean="0"/>
              <a:t>این اختلالات در طول رشد کودک سلامت روان او را از وجوه مختلف تحت تأثیر قرار می دهند و شامل اختلال رت، اختلال آسپرگر و اوتیسم است. مهم ترین اختلال نافذ رشد اوتیسم است که اینک به آن می پردازیم.</a:t>
            </a:r>
            <a:endParaRPr lang="fa-IR" dirty="0"/>
          </a:p>
        </p:txBody>
      </p:sp>
      <p:sp>
        <p:nvSpPr>
          <p:cNvPr id="3" name="Title 2"/>
          <p:cNvSpPr>
            <a:spLocks noGrp="1"/>
          </p:cNvSpPr>
          <p:nvPr>
            <p:ph type="title"/>
          </p:nvPr>
        </p:nvSpPr>
        <p:spPr>
          <a:xfrm>
            <a:off x="457200" y="274638"/>
            <a:ext cx="8229600" cy="1011222"/>
          </a:xfrm>
        </p:spPr>
        <p:txBody>
          <a:bodyPr/>
          <a:lstStyle/>
          <a:p>
            <a:pPr algn="ctr"/>
            <a:r>
              <a:rPr lang="fa-IR" dirty="0" smtClean="0">
                <a:cs typeface="B Titr" pitchFamily="2" charset="-78"/>
              </a:rPr>
              <a:t>اختلالات نافذ رشد</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4422"/>
            <a:ext cx="8229600" cy="5357850"/>
          </a:xfrm>
        </p:spPr>
        <p:txBody>
          <a:bodyPr>
            <a:normAutofit lnSpcReduction="10000"/>
          </a:bodyPr>
          <a:lstStyle/>
          <a:p>
            <a:pPr algn="justLow"/>
            <a:r>
              <a:rPr lang="fa-IR" dirty="0" smtClean="0"/>
              <a:t>ویژگی اساسی اوتیسم این است که توانایی کودک در پاسخ دهی به دیگران ظرف سی ماه اول زندگی رشد نمی کند. اختلاف فاحش در مهارت های اجتماعی کاملاً محسوس است.</a:t>
            </a:r>
          </a:p>
          <a:p>
            <a:pPr algn="justLow">
              <a:buNone/>
            </a:pPr>
            <a:endParaRPr lang="fa-IR" dirty="0" smtClean="0"/>
          </a:p>
          <a:p>
            <a:pPr algn="justLow"/>
            <a:r>
              <a:rPr lang="fa-IR" b="1" dirty="0" smtClean="0"/>
              <a:t>نوباوگی: </a:t>
            </a:r>
            <a:r>
              <a:rPr lang="fa-IR" dirty="0" smtClean="0"/>
              <a:t>ناتوانی کودک در درآغوش گرفته شدن، فقدان تماس چشمی، بیزاری کامل از تماس چشمی و ابراز محبت.</a:t>
            </a:r>
          </a:p>
          <a:p>
            <a:pPr algn="justLow">
              <a:buNone/>
            </a:pPr>
            <a:endParaRPr lang="fa-IR" dirty="0" smtClean="0"/>
          </a:p>
          <a:p>
            <a:pPr algn="justLow"/>
            <a:r>
              <a:rPr lang="fa-IR" b="1" dirty="0" smtClean="0"/>
              <a:t>رشد زبان: </a:t>
            </a:r>
            <a:r>
              <a:rPr lang="fa-IR" dirty="0" smtClean="0"/>
              <a:t>یکی از مشکلات کودکان اوتیستیک ضعف آنان در فهمیدن و به کار بردن زبان است. ممکن است این کودکان اصلاً نتوانند زبان را پرورش دهند. تولید صداهای ناهنجار مثل جیغ پرندگان همراه با حرکاتی شبیه بال بال زدن دراین کودکان شایع است. اگر زبان فرا گرفته شود به صورت </a:t>
            </a:r>
            <a:r>
              <a:rPr lang="fa-IR" b="1" i="1" dirty="0" smtClean="0"/>
              <a:t>پژواک گویی </a:t>
            </a:r>
            <a:r>
              <a:rPr lang="fa-IR" dirty="0" smtClean="0"/>
              <a:t>و </a:t>
            </a:r>
            <a:r>
              <a:rPr lang="fa-IR" b="1" i="1" dirty="0" smtClean="0"/>
              <a:t>به کارگیری ضمایر معکوس</a:t>
            </a:r>
            <a:r>
              <a:rPr lang="fa-IR" dirty="0" smtClean="0"/>
              <a:t> است.</a:t>
            </a:r>
            <a:endParaRPr lang="fa-IR" dirty="0"/>
          </a:p>
        </p:txBody>
      </p:sp>
      <p:sp>
        <p:nvSpPr>
          <p:cNvPr id="3" name="Title 2"/>
          <p:cNvSpPr>
            <a:spLocks noGrp="1"/>
          </p:cNvSpPr>
          <p:nvPr>
            <p:ph type="title"/>
          </p:nvPr>
        </p:nvSpPr>
        <p:spPr>
          <a:xfrm>
            <a:off x="457200" y="274638"/>
            <a:ext cx="8229600" cy="939784"/>
          </a:xfrm>
        </p:spPr>
        <p:txBody>
          <a:bodyPr/>
          <a:lstStyle/>
          <a:p>
            <a:pPr algn="ctr"/>
            <a:r>
              <a:rPr lang="fa-IR" dirty="0" smtClean="0">
                <a:cs typeface="B Titr" pitchFamily="2" charset="-78"/>
              </a:rPr>
              <a:t>اوتیسم</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r>
              <a:rPr lang="fa-IR" b="1" dirty="0" smtClean="0"/>
              <a:t>اصرار بر یکنواختی: </a:t>
            </a:r>
            <a:r>
              <a:rPr lang="fa-IR" dirty="0" smtClean="0"/>
              <a:t>به دلایلی که اصلاً معلوم نیست کودکان اوتیستیک نسبت به تغییرات محیطی به شدت واکنش نشان می دهند.آن ها معمولاً به یک یا چند شیء به شدت وابسته می شوند. اما امکان کاستن از این وابستگی های ناهنجار و کمک به رشد طبیعی وجود دارد.</a:t>
            </a:r>
          </a:p>
          <a:p>
            <a:pPr algn="justLow"/>
            <a:r>
              <a:rPr lang="fa-IR" b="1" dirty="0" smtClean="0"/>
              <a:t>رشد اجتماعی: </a:t>
            </a:r>
            <a:r>
              <a:rPr lang="fa-IR" dirty="0" smtClean="0"/>
              <a:t>گوشه گیری در این کودکان کاملاً مشهود است. فاصله جسمانی و عاطفی در این کودکان برای والدین مشکل ساز است.کودکان مبتلا به اوتیسم در فهمیدن جلوه های هیجانی دیگران و دربه کار گیری چهره، صدا و ژست برای انتقال دادن هیجان های خود به دیگران مشکل اساسی دارند.</a:t>
            </a:r>
            <a:endParaRPr lang="fa-IR" dirty="0"/>
          </a:p>
        </p:txBody>
      </p:sp>
      <p:sp>
        <p:nvSpPr>
          <p:cNvPr id="3" name="Title 2"/>
          <p:cNvSpPr>
            <a:spLocks noGrp="1"/>
          </p:cNvSpPr>
          <p:nvPr>
            <p:ph type="title"/>
          </p:nvPr>
        </p:nvSpPr>
        <p:spPr>
          <a:xfrm>
            <a:off x="457200" y="274638"/>
            <a:ext cx="8229600" cy="1011222"/>
          </a:xfrm>
        </p:spPr>
        <p:txBody>
          <a:bodyPr/>
          <a:lstStyle/>
          <a:p>
            <a:pPr algn="ctr"/>
            <a:r>
              <a:rPr lang="fa-IR" dirty="0" smtClean="0">
                <a:cs typeface="B Titr" pitchFamily="2" charset="-78"/>
              </a:rPr>
              <a:t>اوتیسم</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fa-IR" dirty="0" smtClean="0">
                <a:solidFill>
                  <a:srgbClr val="0070C0"/>
                </a:solidFill>
              </a:rPr>
              <a:t>2- نظریه های زبان</a:t>
            </a:r>
          </a:p>
          <a:p>
            <a:pPr algn="justLow">
              <a:buNone/>
            </a:pPr>
            <a:r>
              <a:rPr lang="fa-IR" dirty="0" smtClean="0"/>
              <a:t>  نظریه پردازان زبان برچگونگی رشد زبان نوشتاری و گفتاری تأکید دارند. علت مشکلات زبان در این دیدگاه اختلال در سیستم اعصاب حسی و حرکتی فرض شده است.</a:t>
            </a:r>
          </a:p>
          <a:p>
            <a:pPr algn="justLow">
              <a:buNone/>
            </a:pPr>
            <a:endParaRPr lang="fa-IR" dirty="0" smtClean="0"/>
          </a:p>
          <a:p>
            <a:pPr algn="justLow">
              <a:buNone/>
            </a:pPr>
            <a:r>
              <a:rPr lang="fa-IR" dirty="0" smtClean="0">
                <a:solidFill>
                  <a:srgbClr val="0070C0"/>
                </a:solidFill>
              </a:rPr>
              <a:t>3- نظریه های عصب شناختی</a:t>
            </a:r>
          </a:p>
          <a:p>
            <a:pPr algn="justLow">
              <a:buNone/>
            </a:pPr>
            <a:r>
              <a:rPr lang="fa-IR" dirty="0" smtClean="0"/>
              <a:t>   مطالعات عصب شناختی نشان داده اند دانش آموزان با ناتوانی های                     یاد گیری، در انواع تکالیف یادگیری مانند حافظه، توجه و روابط میان اشیاء مشکل دارند. دید گاه رشد نیمکره های مغز و غلبه طرفی در این گروه قرار می گیرند. </a:t>
            </a:r>
            <a:endParaRPr lang="fa-IR" dirty="0"/>
          </a:p>
        </p:txBody>
      </p:sp>
      <p:sp>
        <p:nvSpPr>
          <p:cNvPr id="3" name="Title 2"/>
          <p:cNvSpPr>
            <a:spLocks noGrp="1"/>
          </p:cNvSpPr>
          <p:nvPr>
            <p:ph type="title"/>
          </p:nvPr>
        </p:nvSpPr>
        <p:spPr/>
        <p:txBody>
          <a:bodyPr/>
          <a:lstStyle/>
          <a:p>
            <a:pPr algn="ctr"/>
            <a:r>
              <a:rPr lang="fa-IR" dirty="0" smtClean="0">
                <a:cs typeface="B Titr" pitchFamily="2" charset="-78"/>
              </a:rPr>
              <a:t>رویکردها</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r>
              <a:rPr lang="fa-IR" b="1" dirty="0" smtClean="0"/>
              <a:t>رشد عقلانی: </a:t>
            </a:r>
            <a:r>
              <a:rPr lang="fa-IR" dirty="0" smtClean="0"/>
              <a:t>عملکرد کودکان اوتیستیک در آزمون هایی که به توانایی کلامی نیاز دارد ضعیف است.اما آزمون هایی که مربوط به حافظه معمولی و یا ادراک فضایی می شود را به خوبی انجام می دهند. در نقاشی وموسیقی با استعداد هستند.( جزایر هوش)</a:t>
            </a:r>
          </a:p>
          <a:p>
            <a:pPr algn="justLow"/>
            <a:endParaRPr lang="fa-IR" dirty="0" smtClean="0"/>
          </a:p>
          <a:p>
            <a:pPr algn="justLow"/>
            <a:r>
              <a:rPr lang="fa-IR" b="1" dirty="0" smtClean="0"/>
              <a:t>علل ایجاد کننده</a:t>
            </a:r>
            <a:r>
              <a:rPr lang="fa-IR" dirty="0" smtClean="0"/>
              <a:t>: والدین یخچالی، عوامل عصب شناختی، آنسفالیت، سرخجه مادزادی، صرع، مشکلات هنگام تولد.</a:t>
            </a:r>
          </a:p>
        </p:txBody>
      </p:sp>
      <p:sp>
        <p:nvSpPr>
          <p:cNvPr id="3" name="Title 2"/>
          <p:cNvSpPr>
            <a:spLocks noGrp="1"/>
          </p:cNvSpPr>
          <p:nvPr>
            <p:ph type="title"/>
          </p:nvPr>
        </p:nvSpPr>
        <p:spPr>
          <a:xfrm>
            <a:off x="457200" y="274638"/>
            <a:ext cx="8229600" cy="1011222"/>
          </a:xfrm>
        </p:spPr>
        <p:txBody>
          <a:bodyPr/>
          <a:lstStyle/>
          <a:p>
            <a:pPr algn="ctr"/>
            <a:r>
              <a:rPr lang="fa-IR" dirty="0" smtClean="0">
                <a:cs typeface="B Titr" pitchFamily="2" charset="-78"/>
              </a:rPr>
              <a:t>اوتیسم</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r>
              <a:rPr lang="fa-IR" b="1" dirty="0" smtClean="0"/>
              <a:t>درمان:</a:t>
            </a:r>
          </a:p>
          <a:p>
            <a:pPr algn="justLow">
              <a:buFontTx/>
              <a:buChar char="-"/>
            </a:pPr>
            <a:r>
              <a:rPr lang="fa-IR" dirty="0" smtClean="0"/>
              <a:t>درمان دارویی</a:t>
            </a:r>
          </a:p>
          <a:p>
            <a:pPr algn="justLow">
              <a:buFontTx/>
              <a:buChar char="-"/>
            </a:pPr>
            <a:r>
              <a:rPr lang="fa-IR" dirty="0" smtClean="0"/>
              <a:t>رفتار درمانی</a:t>
            </a:r>
          </a:p>
          <a:p>
            <a:pPr algn="justLow">
              <a:buFontTx/>
              <a:buChar char="-"/>
            </a:pPr>
            <a:r>
              <a:rPr lang="fa-IR" dirty="0" smtClean="0"/>
              <a:t>گفتار درمانی و پرورش رشد زبان</a:t>
            </a:r>
          </a:p>
          <a:p>
            <a:pPr algn="justLow">
              <a:buFontTx/>
              <a:buChar char="-"/>
            </a:pPr>
            <a:endParaRPr lang="fa-IR" dirty="0" smtClean="0"/>
          </a:p>
          <a:p>
            <a:pPr algn="justLow">
              <a:buNone/>
            </a:pPr>
            <a:r>
              <a:rPr lang="fa-IR" dirty="0" smtClean="0"/>
              <a:t>اگر درمان های رفتاری در سنین پایین (مثلاً 2-3 سالگی) به صورت فشرده انجام شود در درازمدت بهبودی بیشتری قابل مشاهده خواهد بود.</a:t>
            </a:r>
            <a:endParaRPr lang="fa-IR" dirty="0"/>
          </a:p>
        </p:txBody>
      </p:sp>
      <p:sp>
        <p:nvSpPr>
          <p:cNvPr id="3" name="Title 2"/>
          <p:cNvSpPr>
            <a:spLocks noGrp="1"/>
          </p:cNvSpPr>
          <p:nvPr>
            <p:ph type="title"/>
          </p:nvPr>
        </p:nvSpPr>
        <p:spPr>
          <a:xfrm>
            <a:off x="457200" y="274638"/>
            <a:ext cx="8229600" cy="939784"/>
          </a:xfrm>
        </p:spPr>
        <p:txBody>
          <a:bodyPr/>
          <a:lstStyle/>
          <a:p>
            <a:pPr algn="ctr"/>
            <a:r>
              <a:rPr lang="fa-IR" dirty="0" smtClean="0">
                <a:cs typeface="B Titr" pitchFamily="2" charset="-78"/>
              </a:rPr>
              <a:t>اوتیسم</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71546"/>
            <a:ext cx="8229600" cy="4935745"/>
          </a:xfrm>
        </p:spPr>
        <p:txBody>
          <a:bodyPr>
            <a:normAutofit fontScale="92500" lnSpcReduction="10000"/>
          </a:bodyPr>
          <a:lstStyle/>
          <a:p>
            <a:pPr algn="justLow"/>
            <a:r>
              <a:rPr lang="fa-IR" dirty="0" smtClean="0"/>
              <a:t>دو نوع اختلال اساسی خوردن وجود دارد: بی اشتهایی عصبی و جوع</a:t>
            </a:r>
          </a:p>
          <a:p>
            <a:pPr algn="justLow"/>
            <a:endParaRPr lang="fa-IR" dirty="0" smtClean="0"/>
          </a:p>
          <a:p>
            <a:pPr algn="justLow">
              <a:lnSpc>
                <a:spcPct val="150000"/>
              </a:lnSpc>
            </a:pPr>
            <a:r>
              <a:rPr lang="fa-IR" dirty="0" smtClean="0"/>
              <a:t>نشانه های اصلی </a:t>
            </a:r>
            <a:r>
              <a:rPr lang="fa-IR" b="1" dirty="0" smtClean="0"/>
              <a:t>بی اشتهایی عصبی </a:t>
            </a:r>
            <a:r>
              <a:rPr lang="fa-IR" dirty="0" smtClean="0"/>
              <a:t>عبارتند از: امتناع از نگهداشتن وزن بدن حداقل در سطح وزن طبیعی لازم برای سن و قد مشخص، ترس شدید از افزایش وزن به رغم کم وزن بودن  و تصور تحریف شده از بدن. این افراد حتی زمانی که لاغر هستند، اغلب احساس می کنند که چاقند. این افراد یا اصولاً از خوردن امتناع می کنند ویا این که زمانی که چیزی می خورند با استفاده از ملین و یا از طریق استتفراغ عمدی آن را از بدن خود خارج می کنند.</a:t>
            </a:r>
            <a:endParaRPr lang="fa-IR" dirty="0"/>
          </a:p>
        </p:txBody>
      </p:sp>
      <p:sp>
        <p:nvSpPr>
          <p:cNvPr id="3" name="Title 2"/>
          <p:cNvSpPr>
            <a:spLocks noGrp="1"/>
          </p:cNvSpPr>
          <p:nvPr>
            <p:ph type="title"/>
          </p:nvPr>
        </p:nvSpPr>
        <p:spPr>
          <a:xfrm>
            <a:off x="457200" y="214290"/>
            <a:ext cx="8229600" cy="785818"/>
          </a:xfrm>
        </p:spPr>
        <p:txBody>
          <a:bodyPr>
            <a:normAutofit fontScale="90000"/>
          </a:bodyPr>
          <a:lstStyle/>
          <a:p>
            <a:pPr algn="ctr"/>
            <a:r>
              <a:rPr lang="fa-IR" dirty="0" smtClean="0"/>
              <a:t/>
            </a:r>
            <a:br>
              <a:rPr lang="fa-IR" dirty="0" smtClean="0"/>
            </a:br>
            <a:r>
              <a:rPr lang="fa-IR" dirty="0" smtClean="0">
                <a:cs typeface="B Titr" pitchFamily="2" charset="-78"/>
              </a:rPr>
              <a:t>اختلال های خوردن</a:t>
            </a:r>
            <a:r>
              <a:rPr lang="fa-IR" dirty="0" smtClean="0"/>
              <a:t/>
            </a:r>
            <a:br>
              <a:rPr lang="fa-IR" dirty="0" smtClean="0"/>
            </a:br>
            <a:endParaRPr lang="fa-IR"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Low">
              <a:lnSpc>
                <a:spcPct val="150000"/>
              </a:lnSpc>
            </a:pPr>
            <a:r>
              <a:rPr lang="fa-IR" dirty="0" smtClean="0"/>
              <a:t>اختلال های همراه بی اشتهایی عصبی: فقدان قاعدگی در زنان، افت فشار خون، بی نظمی در ضربان قلب، حرارت بدن پایین تر از حد طبیعی، تأخیر در رشد استخوان و کم خونی.</a:t>
            </a:r>
          </a:p>
          <a:p>
            <a:pPr algn="justLow">
              <a:lnSpc>
                <a:spcPct val="150000"/>
              </a:lnSpc>
            </a:pPr>
            <a:endParaRPr lang="fa-IR" dirty="0" smtClean="0"/>
          </a:p>
        </p:txBody>
      </p:sp>
      <p:sp>
        <p:nvSpPr>
          <p:cNvPr id="3" name="Title 2"/>
          <p:cNvSpPr>
            <a:spLocks noGrp="1"/>
          </p:cNvSpPr>
          <p:nvPr>
            <p:ph type="title"/>
          </p:nvPr>
        </p:nvSpPr>
        <p:spPr>
          <a:xfrm>
            <a:off x="457200" y="274638"/>
            <a:ext cx="8229600" cy="868346"/>
          </a:xfrm>
        </p:spPr>
        <p:txBody>
          <a:bodyPr>
            <a:normAutofit fontScale="90000"/>
          </a:bodyPr>
          <a:lstStyle/>
          <a:p>
            <a:pPr algn="ctr"/>
            <a:r>
              <a:rPr lang="fa-IR" dirty="0" smtClean="0"/>
              <a:t/>
            </a:r>
            <a:br>
              <a:rPr lang="fa-IR" dirty="0" smtClean="0"/>
            </a:br>
            <a:r>
              <a:rPr lang="fa-IR" dirty="0" smtClean="0">
                <a:cs typeface="B Titr" pitchFamily="2" charset="-78"/>
              </a:rPr>
              <a:t>اختلال های خوردن</a:t>
            </a:r>
            <a:r>
              <a:rPr lang="fa-IR" dirty="0" smtClean="0"/>
              <a:t/>
            </a:r>
            <a:br>
              <a:rPr lang="fa-IR" dirty="0" smtClean="0"/>
            </a:br>
            <a:endParaRPr lang="fa-IR"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lnSpc>
                <a:spcPct val="150000"/>
              </a:lnSpc>
            </a:pPr>
            <a:r>
              <a:rPr lang="fa-IR" dirty="0" smtClean="0"/>
              <a:t>نشانه های اصلی بیماری </a:t>
            </a:r>
            <a:r>
              <a:rPr lang="fa-IR" b="1" dirty="0" smtClean="0"/>
              <a:t>جوع</a:t>
            </a:r>
            <a:r>
              <a:rPr lang="fa-IR" dirty="0" smtClean="0"/>
              <a:t>: افراد مبتلا به جوع نمی توانند مصرف غذای خود را کنترل کنند. با این حال، خود را به خاطر پر خوری و ظاهر بدنی شان به شدت سرزنش می کنند.در نتیجه بعد از پرخوری از طریق استفراغ عمدی، سوء مصرف ملین ها، مواد مدر و یا دارو های دیگر و همچنین با روزه گرفتن و ورزش کردن افراطی خود را پاکسازی می کنند. این رویداد های پرخوری/ پاکسازی چند روز از وقت این افراد را می گیرد.</a:t>
            </a:r>
          </a:p>
          <a:p>
            <a:endParaRPr lang="fa-IR" dirty="0"/>
          </a:p>
        </p:txBody>
      </p:sp>
      <p:sp>
        <p:nvSpPr>
          <p:cNvPr id="3" name="Title 2"/>
          <p:cNvSpPr>
            <a:spLocks noGrp="1"/>
          </p:cNvSpPr>
          <p:nvPr>
            <p:ph type="title"/>
          </p:nvPr>
        </p:nvSpPr>
        <p:spPr>
          <a:xfrm>
            <a:off x="457200" y="274638"/>
            <a:ext cx="8229600" cy="868346"/>
          </a:xfrm>
        </p:spPr>
        <p:txBody>
          <a:bodyPr>
            <a:normAutofit fontScale="90000"/>
          </a:bodyPr>
          <a:lstStyle/>
          <a:p>
            <a:pPr algn="ctr"/>
            <a:r>
              <a:rPr lang="fa-IR" dirty="0" smtClean="0"/>
              <a:t/>
            </a:r>
            <a:br>
              <a:rPr lang="fa-IR" dirty="0" smtClean="0"/>
            </a:br>
            <a:r>
              <a:rPr lang="fa-IR" dirty="0" smtClean="0">
                <a:cs typeface="B Titr" pitchFamily="2" charset="-78"/>
              </a:rPr>
              <a:t>اختلال های خوردن</a:t>
            </a:r>
            <a:r>
              <a:rPr lang="fa-IR" dirty="0" smtClean="0"/>
              <a:t/>
            </a:r>
            <a:br>
              <a:rPr lang="fa-IR" dirty="0" smtClean="0"/>
            </a:br>
            <a:endParaRPr lang="fa-IR"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lnSpc>
                <a:spcPct val="150000"/>
              </a:lnSpc>
            </a:pPr>
            <a:r>
              <a:rPr lang="fa-IR" dirty="0" smtClean="0"/>
              <a:t>نشانه های همراه با اختلال جوع: لاغری و یا وزن بدن طبیعی، مشکلات قاعدگی، پوسیدگی دندان ها، احساس شرم، پشیمانی و درماندگی- بعد از خوردن و پاکسازی- بسیار شدید و افسردگی شدید در بعضی از موارد.</a:t>
            </a:r>
          </a:p>
          <a:p>
            <a:pPr>
              <a:lnSpc>
                <a:spcPct val="150000"/>
              </a:lnSpc>
            </a:pPr>
            <a:endParaRPr lang="fa-IR" dirty="0" smtClean="0"/>
          </a:p>
          <a:p>
            <a:pPr algn="justLow">
              <a:lnSpc>
                <a:spcPct val="150000"/>
              </a:lnSpc>
            </a:pPr>
            <a:r>
              <a:rPr lang="fa-IR" dirty="0" smtClean="0"/>
              <a:t>هم بیماری جوع و هم بی اشتهایی عصبی در زنان بیش از مردان شایع است.</a:t>
            </a:r>
            <a:endParaRPr lang="fa-IR" dirty="0"/>
          </a:p>
        </p:txBody>
      </p:sp>
      <p:sp>
        <p:nvSpPr>
          <p:cNvPr id="3" name="Title 2"/>
          <p:cNvSpPr>
            <a:spLocks noGrp="1"/>
          </p:cNvSpPr>
          <p:nvPr>
            <p:ph type="title"/>
          </p:nvPr>
        </p:nvSpPr>
        <p:spPr/>
        <p:txBody>
          <a:bodyPr>
            <a:normAutofit fontScale="90000"/>
          </a:bodyPr>
          <a:lstStyle/>
          <a:p>
            <a:pPr algn="ctr"/>
            <a:r>
              <a:rPr lang="fa-IR" dirty="0" smtClean="0">
                <a:cs typeface="B Titr" pitchFamily="2" charset="-78"/>
              </a:rPr>
              <a:t>اختلال های خوردن</a:t>
            </a:r>
            <a:r>
              <a:rPr lang="fa-IR" dirty="0" smtClean="0"/>
              <a:t/>
            </a:r>
            <a:br>
              <a:rPr lang="fa-IR" dirty="0" smtClean="0"/>
            </a:br>
            <a:endParaRPr lang="fa-IR"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lnSpc>
                <a:spcPct val="150000"/>
              </a:lnSpc>
            </a:pPr>
            <a:r>
              <a:rPr lang="fa-IR" dirty="0" smtClean="0"/>
              <a:t>علت شناسی: </a:t>
            </a:r>
          </a:p>
          <a:p>
            <a:pPr algn="justLow">
              <a:lnSpc>
                <a:spcPct val="150000"/>
              </a:lnSpc>
              <a:buFontTx/>
              <a:buChar char="-"/>
            </a:pPr>
            <a:r>
              <a:rPr lang="fa-IR" dirty="0" smtClean="0"/>
              <a:t>کژ کاری هیپوتالاموس</a:t>
            </a:r>
          </a:p>
          <a:p>
            <a:pPr algn="justLow">
              <a:lnSpc>
                <a:spcPct val="150000"/>
              </a:lnSpc>
              <a:buFontTx/>
              <a:buChar char="-"/>
            </a:pPr>
            <a:r>
              <a:rPr lang="fa-IR" dirty="0" smtClean="0"/>
              <a:t>افسردگی</a:t>
            </a:r>
          </a:p>
          <a:p>
            <a:pPr algn="justLow">
              <a:lnSpc>
                <a:spcPct val="150000"/>
              </a:lnSpc>
              <a:buFontTx/>
              <a:buChar char="-"/>
            </a:pPr>
            <a:r>
              <a:rPr lang="fa-IR" dirty="0" smtClean="0"/>
              <a:t>مُد گرایی </a:t>
            </a:r>
          </a:p>
          <a:p>
            <a:pPr algn="justLow">
              <a:lnSpc>
                <a:spcPct val="150000"/>
              </a:lnSpc>
              <a:buFontTx/>
              <a:buChar char="-"/>
            </a:pPr>
            <a:r>
              <a:rPr lang="fa-IR" dirty="0" smtClean="0"/>
              <a:t>احساس گناه و ترس از چاقی</a:t>
            </a:r>
          </a:p>
          <a:p>
            <a:pPr algn="justLow">
              <a:lnSpc>
                <a:spcPct val="150000"/>
              </a:lnSpc>
              <a:buFontTx/>
              <a:buChar char="-"/>
            </a:pPr>
            <a:r>
              <a:rPr lang="fa-IR" dirty="0" smtClean="0"/>
              <a:t>خانواده هایی که فرزندان خود را بیش از حد کنترل می کنند.</a:t>
            </a:r>
            <a:endParaRPr lang="fa-IR" dirty="0"/>
          </a:p>
        </p:txBody>
      </p:sp>
      <p:sp>
        <p:nvSpPr>
          <p:cNvPr id="3" name="Title 2"/>
          <p:cNvSpPr>
            <a:spLocks noGrp="1"/>
          </p:cNvSpPr>
          <p:nvPr>
            <p:ph type="title"/>
          </p:nvPr>
        </p:nvSpPr>
        <p:spPr>
          <a:xfrm>
            <a:off x="457200" y="274638"/>
            <a:ext cx="8229600" cy="1011222"/>
          </a:xfrm>
        </p:spPr>
        <p:txBody>
          <a:bodyPr>
            <a:normAutofit fontScale="90000"/>
          </a:bodyPr>
          <a:lstStyle/>
          <a:p>
            <a:pPr algn="ctr"/>
            <a:r>
              <a:rPr lang="fa-IR" dirty="0" smtClean="0">
                <a:cs typeface="B Titr" pitchFamily="2" charset="-78"/>
              </a:rPr>
              <a:t/>
            </a:r>
            <a:br>
              <a:rPr lang="fa-IR" dirty="0" smtClean="0">
                <a:cs typeface="B Titr" pitchFamily="2" charset="-78"/>
              </a:rPr>
            </a:br>
            <a:r>
              <a:rPr lang="fa-IR" dirty="0" smtClean="0">
                <a:cs typeface="B Titr" pitchFamily="2" charset="-78"/>
              </a:rPr>
              <a:t>اختلال های خوردن</a:t>
            </a:r>
            <a:r>
              <a:rPr lang="fa-IR" dirty="0" smtClean="0"/>
              <a:t/>
            </a:r>
            <a:br>
              <a:rPr lang="fa-IR" dirty="0" smtClean="0"/>
            </a:br>
            <a:endParaRPr lang="fa-IR"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lnSpc>
                <a:spcPct val="150000"/>
              </a:lnSpc>
            </a:pPr>
            <a:r>
              <a:rPr lang="fa-IR" dirty="0" smtClean="0"/>
              <a:t>درمان </a:t>
            </a:r>
          </a:p>
          <a:p>
            <a:pPr algn="justLow">
              <a:lnSpc>
                <a:spcPct val="150000"/>
              </a:lnSpc>
              <a:buFontTx/>
              <a:buChar char="-"/>
            </a:pPr>
            <a:r>
              <a:rPr lang="fa-IR" dirty="0" smtClean="0"/>
              <a:t>دارو درمانی ( دارو های ضد افسردگی)</a:t>
            </a:r>
          </a:p>
          <a:p>
            <a:pPr algn="justLow">
              <a:lnSpc>
                <a:spcPct val="150000"/>
              </a:lnSpc>
              <a:buFontTx/>
              <a:buChar char="-"/>
            </a:pPr>
            <a:r>
              <a:rPr lang="fa-IR" dirty="0" smtClean="0"/>
              <a:t>روان درمانی شامل درمان های شناختی</a:t>
            </a:r>
          </a:p>
          <a:p>
            <a:pPr algn="justLow">
              <a:lnSpc>
                <a:spcPct val="150000"/>
              </a:lnSpc>
              <a:buFontTx/>
              <a:buChar char="-"/>
            </a:pPr>
            <a:r>
              <a:rPr lang="fa-IR" dirty="0" smtClean="0"/>
              <a:t>خانواده درمانی</a:t>
            </a:r>
            <a:endParaRPr lang="fa-IR" dirty="0"/>
          </a:p>
        </p:txBody>
      </p:sp>
      <p:sp>
        <p:nvSpPr>
          <p:cNvPr id="3" name="Title 2"/>
          <p:cNvSpPr>
            <a:spLocks noGrp="1"/>
          </p:cNvSpPr>
          <p:nvPr>
            <p:ph type="title"/>
          </p:nvPr>
        </p:nvSpPr>
        <p:spPr>
          <a:xfrm>
            <a:off x="457200" y="274638"/>
            <a:ext cx="8229600" cy="939784"/>
          </a:xfrm>
        </p:spPr>
        <p:txBody>
          <a:bodyPr>
            <a:normAutofit fontScale="90000"/>
          </a:bodyPr>
          <a:lstStyle/>
          <a:p>
            <a:pPr algn="ctr"/>
            <a:r>
              <a:rPr lang="fa-IR" dirty="0" smtClean="0">
                <a:cs typeface="B Titr" pitchFamily="2" charset="-78"/>
              </a:rPr>
              <a:t/>
            </a:r>
            <a:br>
              <a:rPr lang="fa-IR" dirty="0" smtClean="0">
                <a:cs typeface="B Titr" pitchFamily="2" charset="-78"/>
              </a:rPr>
            </a:br>
            <a:r>
              <a:rPr lang="fa-IR" dirty="0" smtClean="0">
                <a:cs typeface="B Titr" pitchFamily="2" charset="-78"/>
              </a:rPr>
              <a:t>اختلال های خوردن</a:t>
            </a:r>
            <a:r>
              <a:rPr lang="fa-IR" dirty="0" smtClean="0"/>
              <a:t/>
            </a:r>
            <a:br>
              <a:rPr lang="fa-IR" dirty="0" smtClean="0"/>
            </a:br>
            <a:endParaRPr lang="fa-IR"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lstStyle/>
          <a:p>
            <a:pPr algn="justLow"/>
            <a:r>
              <a:rPr lang="fa-IR" dirty="0" smtClean="0"/>
              <a:t>تعریف:تخلیه غیر ارادی ادرار حداقل دو بار در ماه در کودکان بین پنج تا شش سال و بالاترویک تا دو بار در ماه در کودکان بزرگتر.</a:t>
            </a:r>
          </a:p>
          <a:p>
            <a:pPr algn="justLow"/>
            <a:endParaRPr lang="fa-IR" dirty="0" smtClean="0"/>
          </a:p>
          <a:p>
            <a:pPr algn="justLow"/>
            <a:r>
              <a:rPr lang="fa-IR" dirty="0" smtClean="0"/>
              <a:t>شب ادرای بر دو نوع است: اولیه و ثانویه</a:t>
            </a:r>
          </a:p>
          <a:p>
            <a:pPr algn="justLow"/>
            <a:endParaRPr lang="fa-IR" dirty="0" smtClean="0"/>
          </a:p>
          <a:p>
            <a:pPr algn="justLow"/>
            <a:r>
              <a:rPr lang="fa-IR" dirty="0" smtClean="0"/>
              <a:t>پیامد های شب ادرای: نارضایتی والدین و سرزنش شدن کودک توسط آنها، مسخره شدن کودک از سوی همسالان و دوستان، خودداری کودک از شرکت در اردو ها و مهمانی ها، این پیامد های اجتماعی می توانند زمینه مساعدی را برای مشکلات روانی جدی تر فراهم کنند.</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effectLst/>
                <a:cs typeface="B Titr" pitchFamily="2" charset="-78"/>
              </a:rPr>
              <a:t>شب ادراری</a:t>
            </a:r>
            <a:endParaRPr lang="fa-IR" dirty="0">
              <a:effectLst/>
              <a:cs typeface="B Titr" pitchFamily="2" charset="-78"/>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r>
              <a:rPr lang="fa-IR" dirty="0" smtClean="0"/>
              <a:t>سبب شناسی: </a:t>
            </a:r>
          </a:p>
          <a:p>
            <a:pPr algn="justLow"/>
            <a:r>
              <a:rPr lang="fa-IR" dirty="0" smtClean="0"/>
              <a:t>شب ادراری اولیه به دلایل زیستی و فیزیولوژی ایجاد می شود مانند ظرفیت پایین مثانه، ضعف در عضلات اسفنگتری کنترل کننده ادرار، عقب ماندگی ذهنی، کم خونی داسی شکل، عوامل ژنتیک، فلج مغزی و....</a:t>
            </a:r>
          </a:p>
          <a:p>
            <a:pPr algn="justLow"/>
            <a:endParaRPr lang="fa-IR" dirty="0" smtClean="0"/>
          </a:p>
          <a:p>
            <a:pPr algn="justLow"/>
            <a:r>
              <a:rPr lang="fa-IR" dirty="0" smtClean="0"/>
              <a:t>شب ادراری ثانویه؛ عفونت ادراری، عفونت مثانه، دیابت، صرع، عوامل ژنتیک، خواب سنگین تر و عمیق تر کودک، تولید ادرار  در هنگام شب در این کودکان، جنسیت، اضطراب، بیش فعالی، اختلاف خانوادگی و بالاخره آموزش ناقص توالت رفتن.</a:t>
            </a:r>
            <a:endParaRPr lang="fa-IR" dirty="0"/>
          </a:p>
        </p:txBody>
      </p:sp>
      <p:sp>
        <p:nvSpPr>
          <p:cNvPr id="3" name="Title 2"/>
          <p:cNvSpPr>
            <a:spLocks noGrp="1"/>
          </p:cNvSpPr>
          <p:nvPr>
            <p:ph type="title"/>
          </p:nvPr>
        </p:nvSpPr>
        <p:spPr>
          <a:xfrm>
            <a:off x="457200" y="274638"/>
            <a:ext cx="8229600" cy="725470"/>
          </a:xfrm>
        </p:spPr>
        <p:txBody>
          <a:bodyPr/>
          <a:lstStyle/>
          <a:p>
            <a:pPr algn="ctr"/>
            <a:r>
              <a:rPr lang="fa-IR" dirty="0" smtClean="0">
                <a:effectLst/>
                <a:cs typeface="B Titr" pitchFamily="2" charset="-78"/>
              </a:rPr>
              <a:t>شب ادراری</a:t>
            </a:r>
            <a:endParaRPr lang="fa-I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buNone/>
            </a:pPr>
            <a:r>
              <a:rPr lang="fa-IR" dirty="0" smtClean="0">
                <a:solidFill>
                  <a:srgbClr val="0070C0"/>
                </a:solidFill>
              </a:rPr>
              <a:t>4- نظریه های یاد گیری مبتنی بر مغز</a:t>
            </a:r>
          </a:p>
          <a:p>
            <a:pPr algn="justLow">
              <a:buNone/>
            </a:pPr>
            <a:r>
              <a:rPr lang="fa-IR" dirty="0" smtClean="0"/>
              <a:t>تأثیر حافظه کوتاه مدت، بلند مدت و حافظه کاری در این نظریه ها مورد تأکید است.</a:t>
            </a:r>
          </a:p>
          <a:p>
            <a:pPr algn="justLow">
              <a:buNone/>
            </a:pPr>
            <a:endParaRPr lang="fa-IR" dirty="0" smtClean="0"/>
          </a:p>
          <a:p>
            <a:pPr algn="justLow">
              <a:buNone/>
            </a:pPr>
            <a:r>
              <a:rPr lang="fa-IR" dirty="0" smtClean="0">
                <a:solidFill>
                  <a:srgbClr val="0070C0"/>
                </a:solidFill>
              </a:rPr>
              <a:t>5- نظریه هوش های چند گانه</a:t>
            </a:r>
          </a:p>
          <a:p>
            <a:pPr algn="justLow">
              <a:buNone/>
            </a:pPr>
            <a:r>
              <a:rPr lang="fa-IR" dirty="0" smtClean="0"/>
              <a:t>براساس نظریه هوش های چند گانه، </a:t>
            </a:r>
            <a:r>
              <a:rPr lang="fa-IR" b="1" i="1" dirty="0" smtClean="0"/>
              <a:t>گالاگر</a:t>
            </a:r>
            <a:r>
              <a:rPr lang="fa-IR" dirty="0" smtClean="0"/>
              <a:t> اصطلاح «عدم توازن تحولی» را در مورد دانش آموزان با ناتوانی یادگیری به کار برد، چراکه آن ها ممکن است در یک زمینه بهنجار و در سطحی دیگر دارای نقایص شدید باشند.</a:t>
            </a:r>
          </a:p>
        </p:txBody>
      </p:sp>
      <p:sp>
        <p:nvSpPr>
          <p:cNvPr id="3" name="Title 2"/>
          <p:cNvSpPr>
            <a:spLocks noGrp="1"/>
          </p:cNvSpPr>
          <p:nvPr>
            <p:ph type="title"/>
          </p:nvPr>
        </p:nvSpPr>
        <p:spPr/>
        <p:txBody>
          <a:bodyPr>
            <a:normAutofit fontScale="90000"/>
          </a:bodyPr>
          <a:lstStyle/>
          <a:p>
            <a:pPr algn="ctr"/>
            <a:r>
              <a:rPr lang="fa-IR" dirty="0" smtClean="0">
                <a:cs typeface="B Titr" pitchFamily="2" charset="-78"/>
              </a:rPr>
              <a:t/>
            </a:r>
            <a:br>
              <a:rPr lang="fa-IR" dirty="0" smtClean="0">
                <a:cs typeface="B Titr" pitchFamily="2" charset="-78"/>
              </a:rPr>
            </a:br>
            <a:r>
              <a:rPr lang="fa-IR" dirty="0" smtClean="0">
                <a:cs typeface="B Titr" pitchFamily="2" charset="-78"/>
              </a:rPr>
              <a:t>رویکردها</a:t>
            </a:r>
            <a:r>
              <a:rPr lang="fa-IR" dirty="0" smtClean="0"/>
              <a:t/>
            </a:r>
            <a:br>
              <a:rPr lang="fa-IR" dirty="0" smtClean="0"/>
            </a:br>
            <a:endParaRPr lang="fa-IR"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4422"/>
            <a:ext cx="8229600" cy="4792869"/>
          </a:xfrm>
        </p:spPr>
        <p:txBody>
          <a:bodyPr/>
          <a:lstStyle/>
          <a:p>
            <a:pPr algn="justLow">
              <a:lnSpc>
                <a:spcPct val="150000"/>
              </a:lnSpc>
            </a:pPr>
            <a:r>
              <a:rPr lang="fa-IR" dirty="0" smtClean="0"/>
              <a:t>بررسی سلامت عمومی و سلامت دستگاه ادراری کودک توسط پزشک متخصص.</a:t>
            </a:r>
          </a:p>
          <a:p>
            <a:pPr algn="justLow">
              <a:lnSpc>
                <a:spcPct val="150000"/>
              </a:lnSpc>
            </a:pPr>
            <a:r>
              <a:rPr lang="fa-IR" dirty="0" smtClean="0"/>
              <a:t>استفاده از زنگ ادرار</a:t>
            </a:r>
          </a:p>
          <a:p>
            <a:pPr algn="justLow">
              <a:lnSpc>
                <a:spcPct val="150000"/>
              </a:lnSpc>
            </a:pPr>
            <a:r>
              <a:rPr lang="fa-IR" dirty="0" smtClean="0"/>
              <a:t>اصلاح عادت دفع شبانه در کودک</a:t>
            </a:r>
          </a:p>
          <a:p>
            <a:pPr algn="justLow">
              <a:lnSpc>
                <a:spcPct val="150000"/>
              </a:lnSpc>
            </a:pPr>
            <a:r>
              <a:rPr lang="fa-IR" dirty="0" smtClean="0"/>
              <a:t>اصلاح رژیم غذایی کودک</a:t>
            </a:r>
          </a:p>
          <a:p>
            <a:pPr algn="justLow">
              <a:lnSpc>
                <a:spcPct val="150000"/>
              </a:lnSpc>
            </a:pPr>
            <a:r>
              <a:rPr lang="fa-IR" dirty="0" smtClean="0"/>
              <a:t>دارو درمانی</a:t>
            </a:r>
            <a:endParaRPr lang="fa-IR" dirty="0"/>
          </a:p>
        </p:txBody>
      </p:sp>
      <p:sp>
        <p:nvSpPr>
          <p:cNvPr id="3" name="Title 2"/>
          <p:cNvSpPr>
            <a:spLocks noGrp="1"/>
          </p:cNvSpPr>
          <p:nvPr>
            <p:ph type="title"/>
          </p:nvPr>
        </p:nvSpPr>
        <p:spPr>
          <a:xfrm>
            <a:off x="457200" y="274638"/>
            <a:ext cx="8229600" cy="868346"/>
          </a:xfrm>
        </p:spPr>
        <p:txBody>
          <a:bodyPr/>
          <a:lstStyle/>
          <a:p>
            <a:pPr algn="ctr"/>
            <a:r>
              <a:rPr lang="fa-IR" dirty="0" smtClean="0">
                <a:cs typeface="B Titr" pitchFamily="2" charset="-78"/>
              </a:rPr>
              <a:t>درمان شب اداری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normAutofit fontScale="92500" lnSpcReduction="20000"/>
          </a:bodyPr>
          <a:lstStyle/>
          <a:p>
            <a:pPr algn="justLow">
              <a:lnSpc>
                <a:spcPct val="150000"/>
              </a:lnSpc>
            </a:pPr>
            <a:r>
              <a:rPr lang="fa-IR" dirty="0" smtClean="0"/>
              <a:t>اکثر کودکان در جریان رشد حداقل یک رفتار تکراری ثابت را که ارادی نیست و عادت یا تیک نامیده می شود، نشان می دهند. تیک های حرکتی مثل سریع پلک زدن یا شانه بالا انداختن بین 6 تا 8 سالگی ظاهر می شوند، ولی به سرعت رفع می شوند.بعضی از کودکان نیز بی هیچ دلیلی به یک عادت خاص پناه می برند و این عادت برای آن ها به صورت یک پاسخ خودکار و غیر ارادی تبدیل می شود.</a:t>
            </a:r>
          </a:p>
          <a:p>
            <a:pPr algn="justLow">
              <a:lnSpc>
                <a:spcPct val="150000"/>
              </a:lnSpc>
            </a:pPr>
            <a:endParaRPr lang="fa-IR" dirty="0" smtClean="0"/>
          </a:p>
          <a:p>
            <a:pPr algn="justLow">
              <a:lnSpc>
                <a:spcPct val="150000"/>
              </a:lnSpc>
            </a:pPr>
            <a:r>
              <a:rPr lang="fa-IR" dirty="0" smtClean="0"/>
              <a:t>رفتارها وقتی مشکل محسوب می شود که شدت، مدت و زمان بروز آن ها بیش از حد طبیعی باشد.</a:t>
            </a:r>
            <a:endParaRPr lang="fa-IR" dirty="0"/>
          </a:p>
        </p:txBody>
      </p:sp>
      <p:sp>
        <p:nvSpPr>
          <p:cNvPr id="3" name="Title 2"/>
          <p:cNvSpPr>
            <a:spLocks noGrp="1"/>
          </p:cNvSpPr>
          <p:nvPr>
            <p:ph type="title"/>
          </p:nvPr>
        </p:nvSpPr>
        <p:spPr>
          <a:xfrm>
            <a:off x="457200" y="274638"/>
            <a:ext cx="8229600" cy="868346"/>
          </a:xfrm>
        </p:spPr>
        <p:txBody>
          <a:bodyPr/>
          <a:lstStyle/>
          <a:p>
            <a:pPr algn="ctr"/>
            <a:r>
              <a:rPr lang="fa-IR" dirty="0" smtClean="0">
                <a:effectLst/>
                <a:cs typeface="B Titr" pitchFamily="2" charset="-78"/>
              </a:rPr>
              <a:t>عادات و تیک ها</a:t>
            </a:r>
            <a:endParaRPr lang="fa-IR" dirty="0">
              <a:effectLst/>
              <a:cs typeface="B Titr" pitchFamily="2" charset="-78"/>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71546"/>
            <a:ext cx="8229600" cy="5500726"/>
          </a:xfrm>
        </p:spPr>
        <p:txBody>
          <a:bodyPr>
            <a:normAutofit lnSpcReduction="10000"/>
          </a:bodyPr>
          <a:lstStyle/>
          <a:p>
            <a:pPr algn="justLow">
              <a:lnSpc>
                <a:spcPct val="150000"/>
              </a:lnSpc>
            </a:pPr>
            <a:r>
              <a:rPr lang="fa-IR" dirty="0" smtClean="0"/>
              <a:t>تا دو سالگی عمدتاً با خواب، گرسنگی ، ناکامی و یا خستگی در ارتباط است.</a:t>
            </a:r>
          </a:p>
          <a:p>
            <a:pPr algn="justLow">
              <a:lnSpc>
                <a:spcPct val="150000"/>
              </a:lnSpc>
              <a:buNone/>
            </a:pPr>
            <a:endParaRPr lang="fa-IR" dirty="0" smtClean="0"/>
          </a:p>
          <a:p>
            <a:pPr algn="justLow">
              <a:lnSpc>
                <a:spcPct val="150000"/>
              </a:lnSpc>
            </a:pPr>
            <a:r>
              <a:rPr lang="fa-IR" dirty="0" smtClean="0"/>
              <a:t>در 2/5 تا 3 سالگی معمولاً فقط در شب ها رخ می دهد وغالباً با استفاده از اشیای انتقالی و رفتاری دیگر مثل پیچاندن مو، مکیدن لبه پتو، لمس بعضی از اشیا مثل عروسک و ... همراه می شود.</a:t>
            </a:r>
          </a:p>
          <a:p>
            <a:pPr algn="justLow">
              <a:lnSpc>
                <a:spcPct val="150000"/>
              </a:lnSpc>
            </a:pPr>
            <a:endParaRPr lang="fa-IR" dirty="0" smtClean="0"/>
          </a:p>
          <a:p>
            <a:pPr algn="justLow">
              <a:lnSpc>
                <a:spcPct val="150000"/>
              </a:lnSpc>
            </a:pPr>
            <a:r>
              <a:rPr lang="fa-IR" dirty="0" smtClean="0"/>
              <a:t>سبب شناسی: تداعی های لذت بخش مرتبط با تغذیه، پاسخ شرطی برای کاهش تنش، تغذیه افراطی با پستانک. </a:t>
            </a:r>
          </a:p>
          <a:p>
            <a:pPr algn="justLow">
              <a:lnSpc>
                <a:spcPct val="150000"/>
              </a:lnSpc>
            </a:pPr>
            <a:endParaRPr lang="fa-IR" dirty="0" smtClean="0"/>
          </a:p>
        </p:txBody>
      </p:sp>
      <p:sp>
        <p:nvSpPr>
          <p:cNvPr id="3" name="Title 2"/>
          <p:cNvSpPr>
            <a:spLocks noGrp="1"/>
          </p:cNvSpPr>
          <p:nvPr>
            <p:ph type="title"/>
          </p:nvPr>
        </p:nvSpPr>
        <p:spPr>
          <a:xfrm>
            <a:off x="457200" y="274638"/>
            <a:ext cx="8229600" cy="796908"/>
          </a:xfrm>
        </p:spPr>
        <p:txBody>
          <a:bodyPr/>
          <a:lstStyle/>
          <a:p>
            <a:pPr algn="ctr"/>
            <a:r>
              <a:rPr lang="fa-IR" dirty="0" smtClean="0">
                <a:cs typeface="B Titr" pitchFamily="2" charset="-78"/>
              </a:rPr>
              <a:t>شست مکیدن</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normAutofit fontScale="92500" lnSpcReduction="10000"/>
          </a:bodyPr>
          <a:lstStyle/>
          <a:p>
            <a:pPr algn="justLow">
              <a:lnSpc>
                <a:spcPct val="120000"/>
              </a:lnSpc>
            </a:pPr>
            <a:r>
              <a:rPr lang="fa-IR" dirty="0" smtClean="0"/>
              <a:t>شست مکیدن تا زمانی که مزمن نشده و مزاحم سایر فعالیت های کودک نباشد مشکل گرفته نمی شود.</a:t>
            </a:r>
          </a:p>
          <a:p>
            <a:pPr algn="justLow">
              <a:lnSpc>
                <a:spcPct val="120000"/>
              </a:lnSpc>
            </a:pPr>
            <a:endParaRPr lang="fa-IR" dirty="0" smtClean="0"/>
          </a:p>
          <a:p>
            <a:pPr algn="justLow">
              <a:lnSpc>
                <a:spcPct val="120000"/>
              </a:lnSpc>
            </a:pPr>
            <a:r>
              <a:rPr lang="fa-IR" dirty="0" smtClean="0"/>
              <a:t>عوارض شست مکیدن: مشکلات دندانی، التهاب لثه، تضعیف جایگاه اجتماعی کودک در بین همسالان، سرزنش شدن توسط والدین.</a:t>
            </a:r>
          </a:p>
          <a:p>
            <a:pPr algn="justLow">
              <a:lnSpc>
                <a:spcPct val="120000"/>
              </a:lnSpc>
            </a:pPr>
            <a:endParaRPr lang="fa-IR" dirty="0" smtClean="0"/>
          </a:p>
          <a:p>
            <a:pPr algn="justLow">
              <a:lnSpc>
                <a:spcPct val="120000"/>
              </a:lnSpc>
            </a:pPr>
            <a:r>
              <a:rPr lang="fa-IR" dirty="0" smtClean="0"/>
              <a:t>درمان: وارونگی عادت، استفاده از مواد تلخ بر روی انگشتان، نظام پاداش( یک کیسه حاوی 100 برگه شانسی که کودک بعد از هر بار موفقیت یکی را بر می دارد.)، حذف شئ تداعی کننده همراه شست مکیدن، پوشاندن انگشت شست کودک به وسیله چسب.</a:t>
            </a:r>
          </a:p>
          <a:p>
            <a:pPr algn="justLow">
              <a:lnSpc>
                <a:spcPct val="120000"/>
              </a:lnSpc>
            </a:pP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cs typeface="B Titr" pitchFamily="2" charset="-78"/>
              </a:rPr>
              <a:t>شست مکیدن</a:t>
            </a:r>
            <a:endParaRPr lang="fa-IR"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57298"/>
            <a:ext cx="8229600" cy="4649993"/>
          </a:xfrm>
        </p:spPr>
        <p:txBody>
          <a:bodyPr>
            <a:normAutofit/>
          </a:bodyPr>
          <a:lstStyle/>
          <a:p>
            <a:pPr algn="justLow"/>
            <a:r>
              <a:rPr lang="fa-IR" dirty="0" smtClean="0"/>
              <a:t>منظور از ناخن جویدن ، جویدن یا کندن ناخن ها و یا رفتار نوک زدن به ناخن و کندن پوست اطراف ناخنها است.</a:t>
            </a:r>
          </a:p>
          <a:p>
            <a:pPr algn="justLow"/>
            <a:endParaRPr lang="fa-IR" dirty="0" smtClean="0"/>
          </a:p>
          <a:p>
            <a:pPr algn="justLow"/>
            <a:r>
              <a:rPr lang="fa-IR" dirty="0" smtClean="0"/>
              <a:t>میزان ناخن جویدن در 2/5 تا 6سالگی شروع و در نوجوانی به اوج خود می رسد( 45 درصد). </a:t>
            </a:r>
          </a:p>
          <a:p>
            <a:pPr algn="justLow"/>
            <a:endParaRPr lang="fa-IR" dirty="0" smtClean="0"/>
          </a:p>
          <a:p>
            <a:pPr algn="justLow"/>
            <a:r>
              <a:rPr lang="fa-IR" dirty="0" smtClean="0"/>
              <a:t>علت:به جز زمینه ژنتیک، ناخن جویدن رفتار آموخته شده ای است که تنش کاه و کم کننده اضطراب است و هنگام تمرکز کردن رخ می دهد و در هنگام استرس به بالا ترین حد خود می رسد. </a:t>
            </a:r>
          </a:p>
          <a:p>
            <a:pPr algn="justLow"/>
            <a:endParaRPr lang="fa-IR" dirty="0" smtClean="0"/>
          </a:p>
        </p:txBody>
      </p:sp>
      <p:sp>
        <p:nvSpPr>
          <p:cNvPr id="3" name="Title 2"/>
          <p:cNvSpPr>
            <a:spLocks noGrp="1"/>
          </p:cNvSpPr>
          <p:nvPr>
            <p:ph type="title"/>
          </p:nvPr>
        </p:nvSpPr>
        <p:spPr>
          <a:xfrm>
            <a:off x="457200" y="274638"/>
            <a:ext cx="8229600" cy="796908"/>
          </a:xfrm>
        </p:spPr>
        <p:txBody>
          <a:bodyPr/>
          <a:lstStyle/>
          <a:p>
            <a:pPr algn="ctr"/>
            <a:r>
              <a:rPr lang="fa-IR" dirty="0" smtClean="0">
                <a:cs typeface="B Titr" pitchFamily="2" charset="-78"/>
              </a:rPr>
              <a:t>ناخن جویدن</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57364"/>
            <a:ext cx="8229600" cy="4149927"/>
          </a:xfrm>
        </p:spPr>
        <p:txBody>
          <a:bodyPr/>
          <a:lstStyle/>
          <a:p>
            <a:pPr algn="justLow">
              <a:lnSpc>
                <a:spcPct val="150000"/>
              </a:lnSpc>
            </a:pPr>
            <a:r>
              <a:rPr lang="fa-IR" dirty="0" smtClean="0"/>
              <a:t>عوارض: بدشکل شدن ناخن ها، کوتاه شدن ریشه دندان، زخم و عفونی شدن ناخن و پوست اطراف آن.</a:t>
            </a:r>
          </a:p>
          <a:p>
            <a:pPr algn="justLow">
              <a:lnSpc>
                <a:spcPct val="150000"/>
              </a:lnSpc>
            </a:pPr>
            <a:endParaRPr lang="fa-IR" dirty="0" smtClean="0"/>
          </a:p>
          <a:p>
            <a:pPr algn="justLow">
              <a:lnSpc>
                <a:spcPct val="150000"/>
              </a:lnSpc>
            </a:pPr>
            <a:r>
              <a:rPr lang="fa-IR" dirty="0" smtClean="0"/>
              <a:t>درمان: وارونگی عادت با تأکید بر خودآگاهی و رفتار رقیب.</a:t>
            </a:r>
          </a:p>
          <a:p>
            <a:pPr>
              <a:lnSpc>
                <a:spcPct val="150000"/>
              </a:lnSpc>
            </a:pPr>
            <a:endParaRPr lang="fa-IR" dirty="0"/>
          </a:p>
        </p:txBody>
      </p:sp>
      <p:sp>
        <p:nvSpPr>
          <p:cNvPr id="3" name="Title 2"/>
          <p:cNvSpPr>
            <a:spLocks noGrp="1"/>
          </p:cNvSpPr>
          <p:nvPr>
            <p:ph type="title"/>
          </p:nvPr>
        </p:nvSpPr>
        <p:spPr/>
        <p:txBody>
          <a:bodyPr/>
          <a:lstStyle/>
          <a:p>
            <a:pPr algn="ctr"/>
            <a:r>
              <a:rPr lang="fa-IR" dirty="0" smtClean="0">
                <a:effectLst/>
                <a:cs typeface="B Titr" pitchFamily="2" charset="-78"/>
              </a:rPr>
              <a:t>ناخن جویدن</a:t>
            </a:r>
            <a:endParaRPr lang="fa-IR" dirty="0">
              <a:effectLst/>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71546"/>
            <a:ext cx="8229600" cy="4935745"/>
          </a:xfrm>
        </p:spPr>
        <p:txBody>
          <a:bodyPr/>
          <a:lstStyle/>
          <a:p>
            <a:r>
              <a:rPr lang="fa-IR" dirty="0" smtClean="0"/>
              <a:t>نشانه ها:</a:t>
            </a:r>
          </a:p>
          <a:p>
            <a:pPr>
              <a:buFontTx/>
              <a:buChar char="-"/>
            </a:pPr>
            <a:r>
              <a:rPr lang="fa-IR" dirty="0" smtClean="0"/>
              <a:t>نشانه های تیک ظرف چند دقیقه فروکش کرده و در جریان فعالیت های سرگرم کننده، تشدید می شود.</a:t>
            </a:r>
          </a:p>
          <a:p>
            <a:pPr>
              <a:buFontTx/>
              <a:buChar char="-"/>
            </a:pPr>
            <a:r>
              <a:rPr lang="fa-IR" dirty="0" smtClean="0"/>
              <a:t>استرس خستگی و بیماری می توانند تیک ها را تشدید کنند.</a:t>
            </a:r>
          </a:p>
          <a:p>
            <a:pPr>
              <a:buFontTx/>
              <a:buChar char="-"/>
            </a:pPr>
            <a:r>
              <a:rPr lang="fa-IR" dirty="0" smtClean="0"/>
              <a:t>محرک های محیطی می توانند تیک ها را راه بیندازند.</a:t>
            </a:r>
          </a:p>
          <a:p>
            <a:pPr>
              <a:buFontTx/>
              <a:buChar char="-"/>
            </a:pPr>
            <a:r>
              <a:rPr lang="fa-IR" dirty="0" smtClean="0"/>
              <a:t>تیک ها از لحاظ شدت ، متفاوتند و محل آناتومیک آن ها تغییر می کند.</a:t>
            </a:r>
          </a:p>
          <a:p>
            <a:pPr>
              <a:buFontTx/>
              <a:buChar char="-"/>
            </a:pPr>
            <a:r>
              <a:rPr lang="fa-IR" dirty="0" smtClean="0"/>
              <a:t>تیک ها در خواب ناپدید شده و یا بسیار کم می شوند</a:t>
            </a:r>
          </a:p>
          <a:p>
            <a:pPr>
              <a:buFontTx/>
              <a:buChar char="-"/>
            </a:pPr>
            <a:r>
              <a:rPr lang="fa-IR" dirty="0" smtClean="0"/>
              <a:t>تیک ها در مردان سه برابر زنان دیده می شود.</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t>تیک</a:t>
            </a:r>
            <a:endParaRPr lang="fa-IR"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71546"/>
            <a:ext cx="8229600" cy="4935745"/>
          </a:xfrm>
        </p:spPr>
        <p:txBody>
          <a:bodyPr>
            <a:normAutofit fontScale="92500" lnSpcReduction="10000"/>
          </a:bodyPr>
          <a:lstStyle/>
          <a:p>
            <a:pPr algn="justLow"/>
            <a:r>
              <a:rPr lang="fa-IR" dirty="0" smtClean="0"/>
              <a:t>الف- تیک حرکتی ساده: پلک زدن، کج و معوج کردن صورت، بالا انداختن ابرو، دهان را غنچه کردن و جلو بردن، آرنج را بیرون دادن، جمع کردن شکم، لگد زدن و جمع کردن بدن.</a:t>
            </a:r>
          </a:p>
          <a:p>
            <a:pPr algn="justLow"/>
            <a:endParaRPr lang="fa-IR" dirty="0" smtClean="0"/>
          </a:p>
          <a:p>
            <a:pPr algn="justLow"/>
            <a:r>
              <a:rPr lang="fa-IR" dirty="0" smtClean="0"/>
              <a:t> تیک حرکتی پیچیده:شکلک در آوردن، چسباندن چانه به بازو، دراز کردن گردن، بازی کردن با بدن، رنگ زدن، لی لی کردن، زدن خود.</a:t>
            </a:r>
          </a:p>
          <a:p>
            <a:pPr algn="justLow"/>
            <a:endParaRPr lang="fa-IR" dirty="0" smtClean="0"/>
          </a:p>
          <a:p>
            <a:pPr algn="justLow"/>
            <a:r>
              <a:rPr lang="fa-IR" dirty="0" smtClean="0"/>
              <a:t>تیک صوتی ساده: سرفه کردن، صدای اوهوم در آوردن، جیک جیک کردن، «اوه اوه» گفتن، فوت کردن با لب بالا، صدای تق تق در آوردن، به هم ساییدن دندان ها.</a:t>
            </a:r>
          </a:p>
          <a:p>
            <a:pPr algn="justLow"/>
            <a:endParaRPr lang="fa-IR" dirty="0" smtClean="0"/>
          </a:p>
          <a:p>
            <a:pPr algn="justLow"/>
            <a:r>
              <a:rPr lang="fa-IR" dirty="0" smtClean="0"/>
              <a:t>صوتی پیچیده: «آها آها» گفتن، «شرط می بندم»،«بسیار خوب»،«آره»، مکرر گویی، قسم خوردن، صداهای زشت در آوردن</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t>انواع تیک ها</a:t>
            </a:r>
            <a:endParaRPr lang="fa-IR"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normAutofit lnSpcReduction="10000"/>
          </a:bodyPr>
          <a:lstStyle/>
          <a:p>
            <a:pPr algn="justLow">
              <a:lnSpc>
                <a:spcPct val="150000"/>
              </a:lnSpc>
            </a:pPr>
            <a:r>
              <a:rPr lang="fa-IR" dirty="0" smtClean="0"/>
              <a:t>تیک گذرا: تیک های منفرد یا متعدد حرکتی و صوتی، تقریباً هر روز حداقل به مدت 4 هفته ولی نه بیش از 12 ماه متوالی رخ می دهد. شایع ترین صورت تیک گذرا، پلک زدن و سایر تیک های صورت است ولی گاهی تیک سر یا تنه نیز دیده می شود.</a:t>
            </a:r>
          </a:p>
          <a:p>
            <a:pPr algn="justLow">
              <a:lnSpc>
                <a:spcPct val="150000"/>
              </a:lnSpc>
            </a:pPr>
            <a:endParaRPr lang="fa-IR" dirty="0" smtClean="0"/>
          </a:p>
          <a:p>
            <a:pPr algn="justLow">
              <a:lnSpc>
                <a:spcPct val="150000"/>
              </a:lnSpc>
            </a:pPr>
            <a:r>
              <a:rPr lang="fa-IR" dirty="0" smtClean="0"/>
              <a:t>تیک مزمن: در تیک مزمن یا تیک صوتی وجود دارد و یا تیک حرکتی. این اختلال دوره ای بیش از یک سال دارد و در این دوره پیش نمی آید که بیش از سه ماه متوالی هیچ تیکی رخ ندهد.</a:t>
            </a:r>
            <a:endParaRPr lang="fa-IR" dirty="0"/>
          </a:p>
        </p:txBody>
      </p:sp>
      <p:sp>
        <p:nvSpPr>
          <p:cNvPr id="3" name="Title 2"/>
          <p:cNvSpPr>
            <a:spLocks noGrp="1"/>
          </p:cNvSpPr>
          <p:nvPr>
            <p:ph type="title"/>
          </p:nvPr>
        </p:nvSpPr>
        <p:spPr>
          <a:xfrm>
            <a:off x="457200" y="274638"/>
            <a:ext cx="8229600" cy="868346"/>
          </a:xfrm>
        </p:spPr>
        <p:txBody>
          <a:bodyPr/>
          <a:lstStyle/>
          <a:p>
            <a:pPr algn="ctr"/>
            <a:r>
              <a:rPr lang="fa-IR" dirty="0" smtClean="0">
                <a:effectLst/>
              </a:rPr>
              <a:t>اختلال تیک گذرا و تیک مزمن</a:t>
            </a:r>
            <a:endParaRPr lang="fa-IR" dirty="0">
              <a:effectLst/>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lnSpc>
                <a:spcPct val="150000"/>
              </a:lnSpc>
            </a:pPr>
            <a:r>
              <a:rPr lang="fa-IR" dirty="0" smtClean="0"/>
              <a:t>سبب شناسی: تعارض های روانی، اضطراب ها، پاسخ آموخته شده ای که بر اثر شرطی شدن استمرار می یابد، عوامل ژنتیکی، </a:t>
            </a:r>
          </a:p>
          <a:p>
            <a:pPr algn="justLow">
              <a:lnSpc>
                <a:spcPct val="150000"/>
              </a:lnSpc>
            </a:pPr>
            <a:endParaRPr lang="fa-IR" dirty="0" smtClean="0"/>
          </a:p>
          <a:p>
            <a:pPr algn="justLow">
              <a:lnSpc>
                <a:spcPct val="150000"/>
              </a:lnSpc>
            </a:pPr>
            <a:r>
              <a:rPr lang="fa-IR" dirty="0" smtClean="0"/>
              <a:t>عوارض: گروه هایی از ماهیچه ها در طی تیک تقویت شده و ماهیچه های مقابل آن ها تضعیف می شوند که این درمان تیک را مشکل تر می کند، مشکلات اجتماعی، مشکلات توجه، اختلال وسواس فکری و عملی و اختلال توره</a:t>
            </a:r>
            <a:endParaRPr lang="fa-IR" dirty="0"/>
          </a:p>
        </p:txBody>
      </p:sp>
      <p:sp>
        <p:nvSpPr>
          <p:cNvPr id="3" name="Title 2"/>
          <p:cNvSpPr>
            <a:spLocks noGrp="1"/>
          </p:cNvSpPr>
          <p:nvPr>
            <p:ph type="title"/>
          </p:nvPr>
        </p:nvSpPr>
        <p:spPr/>
        <p:txBody>
          <a:bodyPr/>
          <a:lstStyle/>
          <a:p>
            <a:pPr algn="ctr"/>
            <a:r>
              <a:rPr lang="fa-IR" dirty="0" smtClean="0">
                <a:effectLst/>
              </a:rPr>
              <a:t>اختلال تیک گذرا و تیک مزمن</a:t>
            </a:r>
            <a:endParaRPr lang="fa-I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fa-IR" dirty="0" smtClean="0"/>
              <a:t>عوامل ایجادکننده ناتوانی های یاد گیری به دو دسته کلی </a:t>
            </a:r>
            <a:r>
              <a:rPr lang="fa-IR" b="1" i="1" dirty="0" smtClean="0"/>
              <a:t>عوامل درونی </a:t>
            </a:r>
            <a:r>
              <a:rPr lang="fa-IR" dirty="0" smtClean="0"/>
              <a:t>و </a:t>
            </a:r>
            <a:r>
              <a:rPr lang="fa-IR" b="1" i="1" dirty="0" smtClean="0"/>
              <a:t>عوامل بیرونی </a:t>
            </a:r>
            <a:r>
              <a:rPr lang="fa-IR" dirty="0" smtClean="0"/>
              <a:t>تقسیم می شوند</a:t>
            </a:r>
          </a:p>
          <a:p>
            <a:pPr>
              <a:buNone/>
            </a:pPr>
            <a:endParaRPr lang="fa-IR" dirty="0" smtClean="0"/>
          </a:p>
          <a:p>
            <a:pPr>
              <a:buNone/>
            </a:pPr>
            <a:r>
              <a:rPr lang="fa-IR" dirty="0" smtClean="0">
                <a:solidFill>
                  <a:srgbClr val="0070C0"/>
                </a:solidFill>
              </a:rPr>
              <a:t> - عوامل درونی</a:t>
            </a:r>
          </a:p>
          <a:p>
            <a:pPr>
              <a:buNone/>
            </a:pPr>
            <a:r>
              <a:rPr lang="fa-IR" dirty="0" smtClean="0"/>
              <a:t> الف- مغز</a:t>
            </a:r>
          </a:p>
          <a:p>
            <a:pPr>
              <a:buNone/>
            </a:pPr>
            <a:r>
              <a:rPr lang="fa-IR" dirty="0" smtClean="0"/>
              <a:t> ب- ژنتیک</a:t>
            </a:r>
          </a:p>
          <a:p>
            <a:pPr>
              <a:buNone/>
            </a:pPr>
            <a:r>
              <a:rPr lang="fa-IR" dirty="0" smtClean="0"/>
              <a:t> ج- مصرف سیگار و الکل از سوی مادران باردار</a:t>
            </a:r>
          </a:p>
          <a:p>
            <a:pPr>
              <a:buNone/>
            </a:pPr>
            <a:endParaRPr lang="fa-IR" dirty="0" smtClean="0"/>
          </a:p>
          <a:p>
            <a:pPr>
              <a:buNone/>
            </a:pPr>
            <a:r>
              <a:rPr lang="fa-IR" dirty="0" smtClean="0">
                <a:solidFill>
                  <a:srgbClr val="0070C0"/>
                </a:solidFill>
              </a:rPr>
              <a:t>- عوامل بیرونی</a:t>
            </a:r>
          </a:p>
          <a:p>
            <a:pPr>
              <a:buNone/>
            </a:pPr>
            <a:r>
              <a:rPr lang="fa-IR" dirty="0" smtClean="0"/>
              <a:t>سیستم های نابسامان اجتماعی، شرایط خانوادگی، مدرسه و معلم</a:t>
            </a:r>
          </a:p>
        </p:txBody>
      </p:sp>
      <p:sp>
        <p:nvSpPr>
          <p:cNvPr id="3" name="Title 2"/>
          <p:cNvSpPr>
            <a:spLocks noGrp="1"/>
          </p:cNvSpPr>
          <p:nvPr>
            <p:ph type="title"/>
          </p:nvPr>
        </p:nvSpPr>
        <p:spPr/>
        <p:txBody>
          <a:bodyPr/>
          <a:lstStyle/>
          <a:p>
            <a:pPr algn="ctr"/>
            <a:r>
              <a:rPr lang="fa-IR" dirty="0" smtClean="0">
                <a:cs typeface="B Titr" pitchFamily="2" charset="-78"/>
              </a:rPr>
              <a:t>سبب شناسی</a:t>
            </a:r>
            <a:endParaRPr lang="fa-IR" dirty="0">
              <a:cs typeface="B Titr" pitchFamily="2" charset="-78"/>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lnSpc>
                <a:spcPct val="150000"/>
              </a:lnSpc>
              <a:buNone/>
            </a:pPr>
            <a:r>
              <a:rPr lang="fa-IR" b="1" dirty="0" smtClean="0"/>
              <a:t>    درمان</a:t>
            </a:r>
          </a:p>
          <a:p>
            <a:pPr algn="justLow">
              <a:lnSpc>
                <a:spcPct val="150000"/>
              </a:lnSpc>
            </a:pPr>
            <a:r>
              <a:rPr lang="fa-IR" dirty="0" smtClean="0"/>
              <a:t> استفاده از تقویت مثبت و منفی، آرمیدگی آموزی، بازبینی خود، تمرین منفی انبوه و وارونگی عادت.</a:t>
            </a:r>
          </a:p>
          <a:p>
            <a:pPr algn="justLow">
              <a:lnSpc>
                <a:spcPct val="150000"/>
              </a:lnSpc>
            </a:pPr>
            <a:endParaRPr lang="fa-IR" dirty="0" smtClean="0"/>
          </a:p>
          <a:p>
            <a:pPr algn="justLow">
              <a:lnSpc>
                <a:spcPct val="150000"/>
              </a:lnSpc>
            </a:pPr>
            <a:r>
              <a:rPr lang="fa-IR" dirty="0" smtClean="0"/>
              <a:t>تمرین فنونی که اضطراب فرد را کاهش دهد مثل مهارت ابراز وجود، اصلاح رفتار اطرافیان در برخورد با فرد مبتلا به تیک</a:t>
            </a:r>
            <a:endParaRPr lang="fa-IR" dirty="0"/>
          </a:p>
        </p:txBody>
      </p:sp>
      <p:sp>
        <p:nvSpPr>
          <p:cNvPr id="3" name="Title 2"/>
          <p:cNvSpPr>
            <a:spLocks noGrp="1"/>
          </p:cNvSpPr>
          <p:nvPr>
            <p:ph type="title"/>
          </p:nvPr>
        </p:nvSpPr>
        <p:spPr>
          <a:xfrm>
            <a:off x="457200" y="274638"/>
            <a:ext cx="8229600" cy="796908"/>
          </a:xfrm>
        </p:spPr>
        <p:txBody>
          <a:bodyPr/>
          <a:lstStyle/>
          <a:p>
            <a:pPr algn="ctr"/>
            <a:r>
              <a:rPr lang="fa-IR" dirty="0" smtClean="0">
                <a:effectLst/>
              </a:rPr>
              <a:t>اختلال تیک گذرا و تیک مزمن</a:t>
            </a:r>
            <a:endParaRPr lang="fa-IR"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4422"/>
            <a:ext cx="8229600" cy="4792869"/>
          </a:xfrm>
        </p:spPr>
        <p:txBody>
          <a:bodyPr>
            <a:normAutofit fontScale="92500"/>
          </a:bodyPr>
          <a:lstStyle/>
          <a:p>
            <a:pPr algn="justLow">
              <a:lnSpc>
                <a:spcPct val="150000"/>
              </a:lnSpc>
            </a:pPr>
            <a:r>
              <a:rPr lang="fa-IR" dirty="0" smtClean="0"/>
              <a:t>علائم: مادام العمر بودن، حرکات و صداهای ساده، بی هدف و سریع، وجود تیک حرکتی متعدد و یک یا چند تیک صوتی که در طول روز بارها رخ می دهد و یا به طور متناوب بیش از یک سال رخ می دهند. دوره های بدون تیک بیش از 3 ماه متوالی طول نمی کشند. محل آناتومیک، فراوانی، شدت و پیچیدگی تیک ها نیز به مرور تغییر می کند.</a:t>
            </a:r>
          </a:p>
          <a:p>
            <a:pPr algn="justLow">
              <a:lnSpc>
                <a:spcPct val="150000"/>
              </a:lnSpc>
            </a:pPr>
            <a:r>
              <a:rPr lang="fa-IR" dirty="0" smtClean="0"/>
              <a:t>مشکلات همراه: مشکلات تحصیلی و تربیتی جدی، اختلال توجه و بیش فعالی، مشکلات سازگاری و عدم پذیرش هم سالان، ناتوانی های یادگیری، اضطراب و افسردگی، پرخاشگری، شرم و تحمل کم نسبت به ناکامی. </a:t>
            </a:r>
            <a:endParaRPr lang="fa-IR" dirty="0"/>
          </a:p>
        </p:txBody>
      </p:sp>
      <p:sp>
        <p:nvSpPr>
          <p:cNvPr id="3" name="Title 2"/>
          <p:cNvSpPr>
            <a:spLocks noGrp="1"/>
          </p:cNvSpPr>
          <p:nvPr>
            <p:ph type="title"/>
          </p:nvPr>
        </p:nvSpPr>
        <p:spPr>
          <a:xfrm>
            <a:off x="457200" y="274638"/>
            <a:ext cx="8229600" cy="868346"/>
          </a:xfrm>
        </p:spPr>
        <p:txBody>
          <a:bodyPr/>
          <a:lstStyle/>
          <a:p>
            <a:pPr algn="ctr"/>
            <a:r>
              <a:rPr lang="fa-IR" dirty="0" smtClean="0">
                <a:effectLst/>
                <a:cs typeface="B Titr" pitchFamily="2" charset="-78"/>
              </a:rPr>
              <a:t>اختلال توره</a:t>
            </a:r>
            <a:endParaRPr lang="fa-IR" dirty="0">
              <a:effectLst/>
              <a:cs typeface="B Titr" pitchFamily="2" charset="-78"/>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a:lnSpc>
                <a:spcPct val="150000"/>
              </a:lnSpc>
              <a:buNone/>
            </a:pPr>
            <a:r>
              <a:rPr lang="fa-IR" b="1" dirty="0" smtClean="0"/>
              <a:t>   درمان: </a:t>
            </a:r>
          </a:p>
          <a:p>
            <a:pPr algn="justLow">
              <a:lnSpc>
                <a:spcPct val="150000"/>
              </a:lnSpc>
            </a:pPr>
            <a:r>
              <a:rPr lang="fa-IR" dirty="0" smtClean="0"/>
              <a:t>مداخلات محیطی؛ مناسب سازی محیط تحصیلی، کوچک کردن تکالیف مدرسه، به حداقل رساندن فشار تحصیلی، راهنمایی در دروس و تکرار و تمرین، جلب حمایت معلمان و همسالان کودک در مدرسه</a:t>
            </a:r>
          </a:p>
          <a:p>
            <a:pPr algn="justLow">
              <a:lnSpc>
                <a:spcPct val="150000"/>
              </a:lnSpc>
            </a:pPr>
            <a:r>
              <a:rPr lang="fa-IR" dirty="0" smtClean="0"/>
              <a:t>دارو درمانی</a:t>
            </a:r>
          </a:p>
        </p:txBody>
      </p:sp>
      <p:sp>
        <p:nvSpPr>
          <p:cNvPr id="3" name="Title 2"/>
          <p:cNvSpPr>
            <a:spLocks noGrp="1"/>
          </p:cNvSpPr>
          <p:nvPr>
            <p:ph type="title"/>
          </p:nvPr>
        </p:nvSpPr>
        <p:spPr/>
        <p:txBody>
          <a:bodyPr/>
          <a:lstStyle/>
          <a:p>
            <a:pPr algn="ctr"/>
            <a:r>
              <a:rPr lang="fa-IR" dirty="0" smtClean="0">
                <a:effectLst/>
                <a:cs typeface="B Titr" pitchFamily="2" charset="-78"/>
              </a:rPr>
              <a:t>اختلال توره</a:t>
            </a:r>
            <a:endParaRPr lang="fa-I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lgn="justLow">
              <a:buFontTx/>
              <a:buChar char="-"/>
            </a:pPr>
            <a:r>
              <a:rPr lang="fa-IR" dirty="0" smtClean="0">
                <a:solidFill>
                  <a:srgbClr val="FF0000"/>
                </a:solidFill>
              </a:rPr>
              <a:t>هوش؛ </a:t>
            </a:r>
            <a:r>
              <a:rPr lang="fa-IR" dirty="0" smtClean="0"/>
              <a:t>هوش متوسط تا بالا</a:t>
            </a:r>
            <a:endParaRPr lang="fa-IR" dirty="0"/>
          </a:p>
          <a:p>
            <a:pPr algn="justLow">
              <a:buFontTx/>
              <a:buChar char="-"/>
            </a:pPr>
            <a:r>
              <a:rPr lang="fa-IR" dirty="0" smtClean="0">
                <a:solidFill>
                  <a:srgbClr val="FF0000"/>
                </a:solidFill>
              </a:rPr>
              <a:t>توجه؛ </a:t>
            </a:r>
            <a:r>
              <a:rPr lang="fa-IR" dirty="0" smtClean="0"/>
              <a:t>جنبه های از توجه که بیشتر در رابطه با مدت زمان انجام تکلیف، تداوم توجه و توجه انتخابی است، دچار کمبود است. </a:t>
            </a:r>
          </a:p>
          <a:p>
            <a:pPr algn="justLow">
              <a:buFontTx/>
              <a:buChar char="-"/>
            </a:pPr>
            <a:r>
              <a:rPr lang="fa-IR" dirty="0" smtClean="0">
                <a:solidFill>
                  <a:srgbClr val="FF0000"/>
                </a:solidFill>
              </a:rPr>
              <a:t>بیش فعالی؛ </a:t>
            </a:r>
            <a:r>
              <a:rPr lang="fa-IR" dirty="0" smtClean="0"/>
              <a:t>فعالیت مفرط، بی قراری، گاهی اوقات اختلال سلوک و نافرمانی. </a:t>
            </a:r>
          </a:p>
          <a:p>
            <a:pPr algn="justLow">
              <a:buFontTx/>
              <a:buChar char="-"/>
            </a:pPr>
            <a:r>
              <a:rPr lang="fa-IR" dirty="0" smtClean="0">
                <a:solidFill>
                  <a:srgbClr val="FF0000"/>
                </a:solidFill>
              </a:rPr>
              <a:t>حافظه؛ </a:t>
            </a:r>
            <a:r>
              <a:rPr lang="fa-IR" dirty="0" smtClean="0"/>
              <a:t>فرایند های حافظه شامل رمز گردانی،ذخیره و بازیابی دچار اشکال                     می شود. در این میان نقش حافظه کاری از اهمیت بیشتری برخوردار است.</a:t>
            </a:r>
          </a:p>
          <a:p>
            <a:pPr algn="justLow">
              <a:buFontTx/>
              <a:buChar char="-"/>
            </a:pPr>
            <a:r>
              <a:rPr lang="fa-IR" dirty="0" smtClean="0">
                <a:solidFill>
                  <a:srgbClr val="FF0000"/>
                </a:solidFill>
              </a:rPr>
              <a:t>مشکلات ادراکی؛ </a:t>
            </a:r>
            <a:r>
              <a:rPr lang="fa-IR" dirty="0" smtClean="0"/>
              <a:t>مشکل در ادراک بینایی به صورت تمایز بین شکل و زمینه ، مشکل درادراک شنیداری به صورت نقص در تمییز شنیداری، حافظه شنیداری و تداعی شنیداری، مشکل در ادراک لامسه ای که با مشکل در نوشتن در ارتباط است.</a:t>
            </a:r>
          </a:p>
          <a:p>
            <a:pPr algn="justLow">
              <a:buFontTx/>
              <a:buChar char="-"/>
            </a:pPr>
            <a:r>
              <a:rPr lang="fa-IR" dirty="0" smtClean="0">
                <a:solidFill>
                  <a:srgbClr val="FF0000"/>
                </a:solidFill>
              </a:rPr>
              <a:t>زبان؛ </a:t>
            </a:r>
            <a:r>
              <a:rPr lang="fa-IR" dirty="0" smtClean="0"/>
              <a:t>تأخیر در زبان وکاربرد نامناسب آن به صورت مهارت ضعیف مشارکت در گفتگو های اجتماعی دیده می شود</a:t>
            </a:r>
          </a:p>
        </p:txBody>
      </p:sp>
      <p:sp>
        <p:nvSpPr>
          <p:cNvPr id="3" name="Title 2"/>
          <p:cNvSpPr>
            <a:spLocks noGrp="1"/>
          </p:cNvSpPr>
          <p:nvPr>
            <p:ph type="title"/>
          </p:nvPr>
        </p:nvSpPr>
        <p:spPr/>
        <p:txBody>
          <a:bodyPr/>
          <a:lstStyle/>
          <a:p>
            <a:pPr algn="ctr"/>
            <a:r>
              <a:rPr lang="fa-IR" dirty="0" smtClean="0">
                <a:cs typeface="B Titr" pitchFamily="2" charset="-78"/>
              </a:rPr>
              <a:t>ویژگی های شناختی</a:t>
            </a:r>
            <a:endParaRPr lang="fa-IR" dirty="0">
              <a:cs typeface="B Titr"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1375</TotalTime>
  <Words>6726</Words>
  <Application>Microsoft Office PowerPoint</Application>
  <PresentationFormat>On-screen Show (4:3)</PresentationFormat>
  <Paragraphs>545</Paragraphs>
  <Slides>82</Slides>
  <Notes>0</Notes>
  <HiddenSlides>0</HiddenSlides>
  <MMClips>0</MMClips>
  <ScaleCrop>false</ScaleCrop>
  <HeadingPairs>
    <vt:vector size="4" baseType="variant">
      <vt:variant>
        <vt:lpstr>Theme</vt:lpstr>
      </vt:variant>
      <vt:variant>
        <vt:i4>1</vt:i4>
      </vt:variant>
      <vt:variant>
        <vt:lpstr>Slide Titles</vt:lpstr>
      </vt:variant>
      <vt:variant>
        <vt:i4>82</vt:i4>
      </vt:variant>
    </vt:vector>
  </HeadingPairs>
  <TitlesOfParts>
    <vt:vector size="83" baseType="lpstr">
      <vt:lpstr>Concourse</vt:lpstr>
      <vt:lpstr>به نام خدا  ناتوانی های یادگیری</vt:lpstr>
      <vt:lpstr>تعریف</vt:lpstr>
      <vt:lpstr>طبقه بندی</vt:lpstr>
      <vt:lpstr>طبقه بندی</vt:lpstr>
      <vt:lpstr>علل ایجاد ناتوانی های یاد گیری</vt:lpstr>
      <vt:lpstr>رویکردها</vt:lpstr>
      <vt:lpstr> رویکردها </vt:lpstr>
      <vt:lpstr>سبب شناسی</vt:lpstr>
      <vt:lpstr>ویژگی های شناختی</vt:lpstr>
      <vt:lpstr>ویژگی های اجتماعی،هیجانی وشخصیتی</vt:lpstr>
      <vt:lpstr>ویژگی های شخصیتی و هیجانی</vt:lpstr>
      <vt:lpstr>آموزش مهارت های اجتماعی</vt:lpstr>
      <vt:lpstr>تشخیص</vt:lpstr>
      <vt:lpstr>آموزش و یادگیری</vt:lpstr>
      <vt:lpstr>آموزش دانش آموزان با ناتوانی یادگیری (1)</vt:lpstr>
      <vt:lpstr>آموزش دانش آموزان با ناتوانی یادگیری(2)</vt:lpstr>
      <vt:lpstr>آموزش دانش آموزان با ناتوانی یادگیری(3)</vt:lpstr>
      <vt:lpstr>آموزش دانش آموزان با ناتوانی یادگیری(4)</vt:lpstr>
      <vt:lpstr>آموزش دانش آموزان با ناتوانی یادگیری(5)</vt:lpstr>
      <vt:lpstr>اختلال خواندن</vt:lpstr>
      <vt:lpstr>شاخص های مشکلات خواندن</vt:lpstr>
      <vt:lpstr>ویژگی های کودکان دارای اختلال خواندن</vt:lpstr>
      <vt:lpstr>آموزش مؤلفه های خواندن</vt:lpstr>
      <vt:lpstr>شناخت رابطه حرف - صدا</vt:lpstr>
      <vt:lpstr>آموزش روانی خواندن</vt:lpstr>
      <vt:lpstr>آموزش درک مطلب</vt:lpstr>
      <vt:lpstr>چند راهکار باز پروری و درمان برای اختلال خواندن</vt:lpstr>
      <vt:lpstr>اختلال دیکته نویسی</vt:lpstr>
      <vt:lpstr>نارسا نویسی</vt:lpstr>
      <vt:lpstr>درمان نارسا نویسی</vt:lpstr>
      <vt:lpstr>وارونه نویسی و قرینه نویسی</vt:lpstr>
      <vt:lpstr>تقویت حافظه دیداری</vt:lpstr>
      <vt:lpstr>تقویت تمییز دیداری</vt:lpstr>
      <vt:lpstr>تقویت حافظه توالی دیداری</vt:lpstr>
      <vt:lpstr>حساسیت شنیداری</vt:lpstr>
      <vt:lpstr>اختلال ریاضی</vt:lpstr>
      <vt:lpstr>مهارت های ریاضی</vt:lpstr>
      <vt:lpstr>حیطه های ناتوانی در یادگیری ریاضیات</vt:lpstr>
      <vt:lpstr>مهارت های اولیه ریاضی</vt:lpstr>
      <vt:lpstr>درمان و باز پروری اختلال ریاضی</vt:lpstr>
      <vt:lpstr>درمان و باز پروری اختلال ریاضی</vt:lpstr>
      <vt:lpstr>اختلال گفتار و زبان</vt:lpstr>
      <vt:lpstr>تعریف اختلال گفتاری</vt:lpstr>
      <vt:lpstr>انواع اختلالات زبان بیانی</vt:lpstr>
      <vt:lpstr>1. تأخیر زبان</vt:lpstr>
      <vt:lpstr>نارسا گویی( دیس آرتری)</vt:lpstr>
      <vt:lpstr>2. اختلالات تولیدی</vt:lpstr>
      <vt:lpstr>علت شناسی</vt:lpstr>
      <vt:lpstr>انواع اختلالات تولید</vt:lpstr>
      <vt:lpstr>3. اختلالات روانی گفتار</vt:lpstr>
      <vt:lpstr>لکنت</vt:lpstr>
      <vt:lpstr>علت شناسی</vt:lpstr>
      <vt:lpstr>انواع لکنت زبان</vt:lpstr>
      <vt:lpstr>درمان لکنت</vt:lpstr>
      <vt:lpstr>4. اختلال خاموشی انتخابی</vt:lpstr>
      <vt:lpstr>5. ناگویی (آفازیا )</vt:lpstr>
      <vt:lpstr>اختلالات نافذ رشد</vt:lpstr>
      <vt:lpstr>اوتیسم</vt:lpstr>
      <vt:lpstr>اوتیسم</vt:lpstr>
      <vt:lpstr>اوتیسم</vt:lpstr>
      <vt:lpstr>اوتیسم</vt:lpstr>
      <vt:lpstr> اختلال های خوردن </vt:lpstr>
      <vt:lpstr> اختلال های خوردن </vt:lpstr>
      <vt:lpstr> اختلال های خوردن </vt:lpstr>
      <vt:lpstr>اختلال های خوردن </vt:lpstr>
      <vt:lpstr> اختلال های خوردن </vt:lpstr>
      <vt:lpstr> اختلال های خوردن </vt:lpstr>
      <vt:lpstr>شب ادراری</vt:lpstr>
      <vt:lpstr>شب ادراری</vt:lpstr>
      <vt:lpstr>درمان شب اداری</vt:lpstr>
      <vt:lpstr>عادات و تیک ها</vt:lpstr>
      <vt:lpstr>شست مکیدن</vt:lpstr>
      <vt:lpstr>شست مکیدن</vt:lpstr>
      <vt:lpstr>ناخن جویدن</vt:lpstr>
      <vt:lpstr>ناخن جویدن</vt:lpstr>
      <vt:lpstr>تیک</vt:lpstr>
      <vt:lpstr>انواع تیک ها</vt:lpstr>
      <vt:lpstr>اختلال تیک گذرا و تیک مزمن</vt:lpstr>
      <vt:lpstr>اختلال تیک گذرا و تیک مزمن</vt:lpstr>
      <vt:lpstr>اختلال تیک گذرا و تیک مزمن</vt:lpstr>
      <vt:lpstr>اختلال توره</vt:lpstr>
      <vt:lpstr>اختلال توره</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  ناتوانی های یادگیری</dc:title>
  <dc:creator>sadat</dc:creator>
  <cp:lastModifiedBy>pelak</cp:lastModifiedBy>
  <cp:revision>134</cp:revision>
  <dcterms:created xsi:type="dcterms:W3CDTF">2012-09-23T17:08:22Z</dcterms:created>
  <dcterms:modified xsi:type="dcterms:W3CDTF">2015-12-23T06:18:11Z</dcterms:modified>
</cp:coreProperties>
</file>